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8"/>
  </p:notesMasterIdLst>
  <p:sldIdLst>
    <p:sldId id="256" r:id="rId2"/>
    <p:sldId id="472" r:id="rId3"/>
    <p:sldId id="473" r:id="rId4"/>
    <p:sldId id="409" r:id="rId5"/>
    <p:sldId id="422" r:id="rId6"/>
    <p:sldId id="423" r:id="rId7"/>
    <p:sldId id="419" r:id="rId8"/>
    <p:sldId id="420" r:id="rId9"/>
    <p:sldId id="308" r:id="rId10"/>
    <p:sldId id="385" r:id="rId11"/>
    <p:sldId id="461" r:id="rId12"/>
    <p:sldId id="389" r:id="rId13"/>
    <p:sldId id="402" r:id="rId14"/>
    <p:sldId id="309" r:id="rId15"/>
    <p:sldId id="391" r:id="rId16"/>
    <p:sldId id="395" r:id="rId17"/>
    <p:sldId id="393" r:id="rId18"/>
    <p:sldId id="479" r:id="rId19"/>
    <p:sldId id="424" r:id="rId20"/>
    <p:sldId id="410" r:id="rId21"/>
    <p:sldId id="411" r:id="rId22"/>
    <p:sldId id="414" r:id="rId23"/>
    <p:sldId id="394" r:id="rId24"/>
    <p:sldId id="480" r:id="rId25"/>
    <p:sldId id="481" r:id="rId26"/>
    <p:sldId id="460" r:id="rId27"/>
    <p:sldId id="397" r:id="rId28"/>
    <p:sldId id="415" r:id="rId29"/>
    <p:sldId id="312" r:id="rId30"/>
    <p:sldId id="340" r:id="rId31"/>
    <p:sldId id="315" r:id="rId32"/>
    <p:sldId id="316" r:id="rId33"/>
    <p:sldId id="317" r:id="rId34"/>
    <p:sldId id="425" r:id="rId35"/>
    <p:sldId id="426" r:id="rId36"/>
    <p:sldId id="427" r:id="rId37"/>
    <p:sldId id="320" r:id="rId38"/>
    <p:sldId id="380" r:id="rId39"/>
    <p:sldId id="382" r:id="rId40"/>
    <p:sldId id="462" r:id="rId41"/>
    <p:sldId id="383" r:id="rId42"/>
    <p:sldId id="324" r:id="rId43"/>
    <p:sldId id="341" r:id="rId44"/>
    <p:sldId id="456" r:id="rId45"/>
    <p:sldId id="331" r:id="rId46"/>
    <p:sldId id="343" r:id="rId47"/>
    <p:sldId id="334" r:id="rId48"/>
    <p:sldId id="332" r:id="rId49"/>
    <p:sldId id="359" r:id="rId50"/>
    <p:sldId id="417" r:id="rId51"/>
    <p:sldId id="429" r:id="rId52"/>
    <p:sldId id="430" r:id="rId53"/>
    <p:sldId id="463" r:id="rId54"/>
    <p:sldId id="465" r:id="rId55"/>
    <p:sldId id="466" r:id="rId56"/>
    <p:sldId id="467" r:id="rId57"/>
    <p:sldId id="432" r:id="rId58"/>
    <p:sldId id="459" r:id="rId59"/>
    <p:sldId id="468" r:id="rId60"/>
    <p:sldId id="421" r:id="rId61"/>
    <p:sldId id="437" r:id="rId62"/>
    <p:sldId id="438" r:id="rId63"/>
    <p:sldId id="453" r:id="rId64"/>
    <p:sldId id="474" r:id="rId65"/>
    <p:sldId id="440" r:id="rId66"/>
    <p:sldId id="471" r:id="rId67"/>
    <p:sldId id="447" r:id="rId68"/>
    <p:sldId id="444" r:id="rId69"/>
    <p:sldId id="445" r:id="rId70"/>
    <p:sldId id="450" r:id="rId71"/>
    <p:sldId id="404" r:id="rId72"/>
    <p:sldId id="475" r:id="rId73"/>
    <p:sldId id="418" r:id="rId74"/>
    <p:sldId id="476" r:id="rId75"/>
    <p:sldId id="477" r:id="rId76"/>
    <p:sldId id="478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06"/>
    <a:srgbClr val="5D5D5D"/>
    <a:srgbClr val="625C19"/>
    <a:srgbClr val="615A37"/>
    <a:srgbClr val="914F13"/>
    <a:srgbClr val="AE5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4" d="100"/>
          <a:sy n="74" d="100"/>
        </p:scale>
        <p:origin x="-1872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7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5E759-A378-164A-8680-F77DD31C9C60}" type="datetimeFigureOut">
              <a:rPr lang="en-US" smtClean="0"/>
              <a:t>2/14/13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13B-A708-444D-A2F3-B94A1E65B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3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Establishing connections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Fostering engagement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Take advantage of visual/manual intelligence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Classroom hospitality.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2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 sonogram</a:t>
            </a:r>
          </a:p>
          <a:p>
            <a:endParaRPr lang="en-US" dirty="0" smtClean="0"/>
          </a:p>
          <a:p>
            <a:r>
              <a:rPr lang="en-US" dirty="0" smtClean="0"/>
              <a:t>Weight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8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Add:</a:t>
            </a:r>
            <a:r>
              <a:rPr lang="en-US" baseline="0" dirty="0" smtClean="0"/>
              <a:t> how </a:t>
            </a:r>
            <a:r>
              <a:rPr lang="en-US" baseline="0" smtClean="0"/>
              <a:t>important our </a:t>
            </a:r>
            <a:endParaRPr lang="en-US" smtClean="0"/>
          </a:p>
          <a:p>
            <a:r>
              <a:rPr lang="en-US" dirty="0" smtClean="0"/>
              <a:t> sonogram</a:t>
            </a:r>
          </a:p>
          <a:p>
            <a:endParaRPr lang="en-US" dirty="0" smtClean="0"/>
          </a:p>
          <a:p>
            <a:r>
              <a:rPr lang="en-US" dirty="0" smtClean="0"/>
              <a:t>Weight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8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</a:t>
            </a:r>
            <a:r>
              <a:rPr lang="en-US" baseline="0" dirty="0" smtClean="0"/>
              <a:t> of an ecosystem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opposed to Mono culture….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8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Transition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04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A41A3-09B4-7C48-8DEF-93FE4EC589B0}" type="slidenum">
              <a:rPr lang="en-US"/>
              <a:pPr/>
              <a:t>32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0CA18-81E7-3D4B-B9F5-D3B8D45F6A09}" type="slidenum">
              <a:rPr lang="en-US"/>
              <a:pPr/>
              <a:t>33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Dirksen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A5C4-2355-9247-9C2C-03050F38337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13B-A708-444D-A2F3-B94A1E65B7E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3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D70CF-97A5-E24C-B2C2-8171CD476B1D}" type="datetimeFigureOut">
              <a:rPr lang="en-US" smtClean="0"/>
              <a:pPr/>
              <a:t>2/14/13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5F539-1E4C-3845-B81B-63ECFCC43E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3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://www.newhorizons.org/spneeds/inclusion/information/armstrong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hyperlink" Target="http://www.mla.org/2006_flenrollmentsurvey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hyperlink" Target="http://www.americanvalues.org/html/contempanthrop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20796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“</a:t>
            </a:r>
            <a:r>
              <a:rPr lang="en-US" i="1" dirty="0" smtClean="0">
                <a:solidFill>
                  <a:schemeClr val="bg1"/>
                </a:solidFill>
              </a:rPr>
              <a:t>Hearing Impairment” </a:t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to “</a:t>
            </a:r>
            <a:r>
              <a:rPr lang="en-US" i="1" dirty="0" smtClean="0">
                <a:solidFill>
                  <a:schemeClr val="bg1"/>
                </a:solidFill>
              </a:rPr>
              <a:t>Deaf Gain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4000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4648200"/>
            <a:ext cx="9144000" cy="175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Dr. H-Dirksen L. Bauman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Professor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and Chair, ASL and Deaf Studies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gallaudet_logo_detai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90800"/>
            <a:ext cx="3523341" cy="168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961965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Universal Learning Design Conference, Masaryk University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Czech Republic, Feb. 14, 2013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274638"/>
            <a:ext cx="45719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8" descr="glass-half-empty-half-fu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>
            <a:fillRect/>
          </a:stretch>
        </p:blipFill>
        <p:spPr bwMode="auto">
          <a:xfrm>
            <a:off x="1761275" y="2057400"/>
            <a:ext cx="554220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29233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Goffman</a:t>
            </a:r>
            <a:r>
              <a:rPr lang="en-US" dirty="0" smtClean="0">
                <a:solidFill>
                  <a:srgbClr val="FFFFFF"/>
                </a:solidFill>
              </a:rPr>
              <a:t>, Erving. Frame Analysis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274638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Which is full?</a:t>
            </a:r>
          </a:p>
        </p:txBody>
      </p:sp>
      <p:sp>
        <p:nvSpPr>
          <p:cNvPr id="6" name="Frame 5"/>
          <p:cNvSpPr/>
          <p:nvPr/>
        </p:nvSpPr>
        <p:spPr>
          <a:xfrm>
            <a:off x="1142999" y="1417638"/>
            <a:ext cx="6858001" cy="437735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333838" y="3276600"/>
            <a:ext cx="236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2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274638"/>
            <a:ext cx="45719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8" descr="glass-half-empty-half-fu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>
            <a:fillRect/>
          </a:stretch>
        </p:blipFill>
        <p:spPr bwMode="auto">
          <a:xfrm>
            <a:off x="1761275" y="2057400"/>
            <a:ext cx="554220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29233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Goffman</a:t>
            </a:r>
            <a:r>
              <a:rPr lang="en-US" dirty="0" smtClean="0">
                <a:solidFill>
                  <a:srgbClr val="FFFFFF"/>
                </a:solidFill>
              </a:rPr>
              <a:t>, Erving. Frame Analysis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274638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Which is full?</a:t>
            </a:r>
          </a:p>
        </p:txBody>
      </p:sp>
      <p:sp>
        <p:nvSpPr>
          <p:cNvPr id="6" name="Frame 5"/>
          <p:cNvSpPr/>
          <p:nvPr/>
        </p:nvSpPr>
        <p:spPr>
          <a:xfrm>
            <a:off x="1142999" y="1417638"/>
            <a:ext cx="6858001" cy="437735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304" y="1272939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water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7037275" y="3192039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water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11704" y="3276600"/>
            <a:ext cx="1281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water</a:t>
            </a:r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79220" y="5148665"/>
            <a:ext cx="1281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water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274638"/>
            <a:ext cx="45719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8" descr="glass-half-empty-half-fu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>
            <a:fillRect/>
          </a:stretch>
        </p:blipFill>
        <p:spPr bwMode="auto">
          <a:xfrm>
            <a:off x="1761275" y="2057400"/>
            <a:ext cx="554220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29233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Goffman</a:t>
            </a:r>
            <a:r>
              <a:rPr lang="en-US" dirty="0" smtClean="0">
                <a:solidFill>
                  <a:srgbClr val="FFFFFF"/>
                </a:solidFill>
              </a:rPr>
              <a:t>, Frame Analysis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274638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Which is full?</a:t>
            </a:r>
          </a:p>
        </p:txBody>
      </p:sp>
      <p:sp>
        <p:nvSpPr>
          <p:cNvPr id="6" name="Frame 5"/>
          <p:cNvSpPr/>
          <p:nvPr/>
        </p:nvSpPr>
        <p:spPr>
          <a:xfrm>
            <a:off x="1142999" y="1417638"/>
            <a:ext cx="6858001" cy="437735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304" y="1272939"/>
            <a:ext cx="67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air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7341483" y="3192039"/>
            <a:ext cx="67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air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15912" y="3276600"/>
            <a:ext cx="67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air</a:t>
            </a:r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79220" y="5148665"/>
            <a:ext cx="67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air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3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91" y="2771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“Hearing Loss”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417638"/>
            <a:ext cx="5562600" cy="42211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1142999" y="1417638"/>
            <a:ext cx="6858001" cy="437735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8" descr="glass-half-empty-half-fu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9462" r="63802" b="21244"/>
          <a:stretch/>
        </p:blipFill>
        <p:spPr bwMode="auto">
          <a:xfrm>
            <a:off x="5715000" y="2552700"/>
            <a:ext cx="15231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7" descr="ear_cutawa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3" b="15813"/>
          <a:stretch>
            <a:fillRect/>
          </a:stretch>
        </p:blipFill>
        <p:spPr>
          <a:xfrm>
            <a:off x="1711981" y="2552700"/>
            <a:ext cx="2704485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0330" y="3363573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=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8148" y="5861915"/>
            <a:ext cx="527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“Hearing </a:t>
            </a:r>
            <a:r>
              <a:rPr lang="en-US" sz="4400" dirty="0" smtClean="0">
                <a:solidFill>
                  <a:srgbClr val="FFFFFF"/>
                </a:solidFill>
              </a:rPr>
              <a:t>Impairment”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0311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ame 40"/>
          <p:cNvSpPr/>
          <p:nvPr/>
        </p:nvSpPr>
        <p:spPr>
          <a:xfrm>
            <a:off x="201195" y="160338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1219200" y="4662488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  <a:latin typeface="Trebuchet MS" charset="0"/>
              </a:rPr>
              <a:t>loss</a:t>
            </a:r>
            <a:endParaRPr lang="en-US" sz="3200" dirty="0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191000" y="2667000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Trebuchet MS" charset="0"/>
              </a:rPr>
              <a:t>incapable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5067300" y="4619622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Trebuchet MS" charset="0"/>
              </a:rPr>
              <a:t>isolated</a:t>
            </a:r>
          </a:p>
        </p:txBody>
      </p:sp>
      <p:sp>
        <p:nvSpPr>
          <p:cNvPr id="71" name="Text Box 35"/>
          <p:cNvSpPr txBox="1">
            <a:spLocks noChangeArrowheads="1"/>
          </p:cNvSpPr>
          <p:nvPr/>
        </p:nvSpPr>
        <p:spPr bwMode="auto">
          <a:xfrm>
            <a:off x="5737225" y="1020763"/>
            <a:ext cx="2514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  <a:latin typeface="Trebuchet MS" charset="0"/>
              </a:rPr>
              <a:t>   deviant</a:t>
            </a:r>
            <a:endParaRPr lang="en-US" sz="3200" dirty="0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94" name="Text Box 61"/>
          <p:cNvSpPr txBox="1">
            <a:spLocks noChangeArrowheads="1"/>
          </p:cNvSpPr>
          <p:nvPr/>
        </p:nvSpPr>
        <p:spPr bwMode="auto">
          <a:xfrm>
            <a:off x="1162050" y="2161189"/>
            <a:ext cx="356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rebuchet MS" charset="0"/>
              </a:rPr>
              <a:t>pathology</a:t>
            </a:r>
          </a:p>
        </p:txBody>
      </p:sp>
      <p:sp>
        <p:nvSpPr>
          <p:cNvPr id="97" name="Text Box 64"/>
          <p:cNvSpPr txBox="1">
            <a:spLocks noChangeArrowheads="1"/>
          </p:cNvSpPr>
          <p:nvPr/>
        </p:nvSpPr>
        <p:spPr bwMode="auto">
          <a:xfrm>
            <a:off x="2514600" y="3627438"/>
            <a:ext cx="1962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Trebuchet MS" charset="0"/>
              </a:rPr>
              <a:t>broken</a:t>
            </a:r>
          </a:p>
        </p:txBody>
      </p:sp>
      <p:sp>
        <p:nvSpPr>
          <p:cNvPr id="103" name="Text Box 70"/>
          <p:cNvSpPr txBox="1">
            <a:spLocks noChangeArrowheads="1"/>
          </p:cNvSpPr>
          <p:nvPr/>
        </p:nvSpPr>
        <p:spPr bwMode="auto">
          <a:xfrm>
            <a:off x="3276600" y="1447800"/>
            <a:ext cx="335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Trebuchet MS" charset="0"/>
              </a:rPr>
              <a:t>disability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5800" y="2286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Hearing Loss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4100" y="5515373"/>
            <a:ext cx="44819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FF"/>
                </a:solidFill>
              </a:rPr>
              <a:t>Hearing </a:t>
            </a:r>
            <a:r>
              <a:rPr lang="en-US" sz="4000" b="1" dirty="0" smtClean="0">
                <a:solidFill>
                  <a:srgbClr val="FFFFFF"/>
                </a:solidFill>
              </a:rPr>
              <a:t>Impairment</a:t>
            </a:r>
            <a:endParaRPr lang="en-US" sz="4000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543800" cy="52879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25679" y="202871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Frame 4"/>
          <p:cNvSpPr/>
          <p:nvPr/>
        </p:nvSpPr>
        <p:spPr>
          <a:xfrm>
            <a:off x="1987816" y="1447800"/>
            <a:ext cx="5105401" cy="36576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02871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Normalcy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5790295"/>
            <a:ext cx="17868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Normalcy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0989" y="1439323"/>
            <a:ext cx="195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Hearing loss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2435" y="4593398"/>
            <a:ext cx="202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Hearing Loss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2" name="Picture 8" descr="glass-half-empty-half-fu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9462" r="63802" b="21244"/>
          <a:stretch/>
        </p:blipFill>
        <p:spPr bwMode="auto">
          <a:xfrm>
            <a:off x="5105400" y="2532321"/>
            <a:ext cx="121853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7" descr="ear_cutawa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3" b="15813"/>
          <a:stretch>
            <a:fillRect/>
          </a:stretch>
        </p:blipFill>
        <p:spPr>
          <a:xfrm>
            <a:off x="2535865" y="2552700"/>
            <a:ext cx="1893140" cy="133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9815" y="2801034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1000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543800" cy="45719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25679" y="202871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2871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Normalcy: a 19</a:t>
            </a:r>
            <a:r>
              <a:rPr lang="en-US" sz="4400" baseline="30000" dirty="0" smtClean="0">
                <a:solidFill>
                  <a:srgbClr val="FFFFFF"/>
                </a:solidFill>
              </a:rPr>
              <a:t>th</a:t>
            </a:r>
            <a:r>
              <a:rPr lang="en-US" sz="4400" dirty="0" smtClean="0">
                <a:solidFill>
                  <a:srgbClr val="FFFFFF"/>
                </a:solidFill>
              </a:rPr>
              <a:t> Century Invention 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10" name="Picture 9" descr="Foucault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36" y="1118872"/>
            <a:ext cx="2642688" cy="4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543800" cy="45719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32294" y="199809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02871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Normalcy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5790295"/>
            <a:ext cx="17868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Normalcy</a:t>
            </a:r>
          </a:p>
        </p:txBody>
      </p:sp>
      <p:pic>
        <p:nvPicPr>
          <p:cNvPr id="12" name="Picture 11" descr="iq_bell_cur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71236"/>
            <a:ext cx="5638800" cy="30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543800" cy="45719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32294" y="199809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02871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Normalcy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5790295"/>
            <a:ext cx="17868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Normalcy</a:t>
            </a:r>
          </a:p>
        </p:txBody>
      </p:sp>
      <p:pic>
        <p:nvPicPr>
          <p:cNvPr id="4" name="Picture 3" descr="son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1628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Time to Reflect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Hand_with_Reflecting_Spher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70" y="1981200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4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Thank you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Masaryk University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Petr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Penaz</a:t>
            </a:r>
            <a:r>
              <a:rPr lang="en-US" dirty="0" smtClean="0">
                <a:solidFill>
                  <a:srgbClr val="FFFFFF"/>
                </a:solidFill>
              </a:rPr>
              <a:t> and Conference Organizers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Interpreting Team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Colleagues: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Joseph Murray 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Melissa </a:t>
            </a:r>
            <a:r>
              <a:rPr lang="en-US" dirty="0" err="1" smtClean="0">
                <a:solidFill>
                  <a:srgbClr val="FFFFFF"/>
                </a:solidFill>
              </a:rPr>
              <a:t>Malzkuhn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89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838200"/>
            <a:ext cx="7592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</a:rPr>
              <a:t>Is </a:t>
            </a:r>
            <a:r>
              <a:rPr lang="en-US" sz="6600" i="1" dirty="0" smtClean="0">
                <a:solidFill>
                  <a:srgbClr val="FFFFFF"/>
                </a:solidFill>
              </a:rPr>
              <a:t>normalcy</a:t>
            </a:r>
            <a:r>
              <a:rPr lang="en-US" sz="6600" dirty="0" smtClean="0">
                <a:solidFill>
                  <a:srgbClr val="FFFFFF"/>
                </a:solidFill>
              </a:rPr>
              <a:t> the </a:t>
            </a:r>
            <a:r>
              <a:rPr lang="en-US" sz="6600" dirty="0">
                <a:solidFill>
                  <a:srgbClr val="FFFFFF"/>
                </a:solidFill>
              </a:rPr>
              <a:t>o</a:t>
            </a:r>
            <a:r>
              <a:rPr lang="en-US" sz="6600" dirty="0" smtClean="0">
                <a:solidFill>
                  <a:srgbClr val="FFFFFF"/>
                </a:solidFill>
              </a:rPr>
              <a:t>nly frame?</a:t>
            </a:r>
          </a:p>
        </p:txBody>
      </p:sp>
    </p:spTree>
    <p:extLst>
      <p:ext uri="{BB962C8B-B14F-4D97-AF65-F5344CB8AC3E}">
        <p14:creationId xmlns:p14="http://schemas.microsoft.com/office/powerpoint/2010/main" val="181087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838200"/>
            <a:ext cx="7592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</a:rPr>
              <a:t>Let’s go back to the beginning….</a:t>
            </a:r>
          </a:p>
        </p:txBody>
      </p:sp>
    </p:spTree>
    <p:extLst>
      <p:ext uri="{BB962C8B-B14F-4D97-AF65-F5344CB8AC3E}">
        <p14:creationId xmlns:p14="http://schemas.microsoft.com/office/powerpoint/2010/main" val="254941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e_west_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16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9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225679" y="202871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FFFF"/>
                </a:solidFill>
              </a:rPr>
              <a:t>diversidade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biocultural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biodiversity typ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06315"/>
            <a:ext cx="7162800" cy="4480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02871"/>
            <a:ext cx="98090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Biological diversity</a:t>
            </a:r>
            <a:endParaRPr lang="en-US" sz="4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5575012"/>
            <a:ext cx="4801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FFFF"/>
                </a:solidFill>
              </a:rPr>
              <a:t>Biocultural</a:t>
            </a:r>
            <a:r>
              <a:rPr lang="en-US" sz="4400" dirty="0" smtClean="0">
                <a:solidFill>
                  <a:srgbClr val="FFFFFF"/>
                </a:solidFill>
              </a:rPr>
              <a:t> Diversity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Less biodiversity = monoculture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potato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b="8381"/>
          <a:stretch>
            <a:fillRect/>
          </a:stretch>
        </p:blipFill>
        <p:spPr>
          <a:xfrm>
            <a:off x="419691" y="2965450"/>
            <a:ext cx="4094525" cy="2251831"/>
          </a:xfrm>
        </p:spPr>
      </p:pic>
      <p:pic>
        <p:nvPicPr>
          <p:cNvPr id="5" name="Picture 4" descr="potato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65449"/>
            <a:ext cx="2938835" cy="22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Less cultural diversity = monoculture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samene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438150" y="1905001"/>
            <a:ext cx="5542206" cy="3048000"/>
          </a:xfrm>
        </p:spPr>
      </p:pic>
      <p:pic>
        <p:nvPicPr>
          <p:cNvPr id="7" name="Picture 6" descr="same hou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95800"/>
            <a:ext cx="2775524" cy="18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49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225679" y="202871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202871"/>
            <a:ext cx="98090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</a:rPr>
              <a:t>Biocultural</a:t>
            </a:r>
            <a:r>
              <a:rPr lang="en-US" sz="4400" dirty="0" smtClean="0">
                <a:solidFill>
                  <a:srgbClr val="FFFFFF"/>
                </a:solidFill>
              </a:rPr>
              <a:t> diversity</a:t>
            </a:r>
            <a:endParaRPr lang="en-US" sz="4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5575012"/>
            <a:ext cx="4801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FFFF"/>
                </a:solidFill>
              </a:rPr>
              <a:t>Biocultural</a:t>
            </a:r>
            <a:r>
              <a:rPr lang="en-US" sz="4400" dirty="0" smtClean="0">
                <a:solidFill>
                  <a:srgbClr val="FFFFFF"/>
                </a:solidFill>
              </a:rPr>
              <a:t> Diversity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2590800" y="1752600"/>
            <a:ext cx="4267200" cy="3017003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688812"/>
            <a:ext cx="9669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Deaf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2743200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5227" y="4184827"/>
            <a:ext cx="9669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Deaf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7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641" y="357381"/>
            <a:ext cx="7543800" cy="5287962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25679" y="202871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27157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Deaf </a:t>
            </a:r>
            <a:r>
              <a:rPr lang="en-US" sz="4400" b="1" dirty="0" smtClean="0">
                <a:solidFill>
                  <a:srgbClr val="FFFFFF"/>
                </a:solidFill>
              </a:rPr>
              <a:t>Gain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605630"/>
            <a:ext cx="2462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Deaf </a:t>
            </a:r>
            <a:r>
              <a:rPr lang="en-US" sz="4400" b="1" dirty="0" smtClean="0">
                <a:solidFill>
                  <a:srgbClr val="FFFFFF"/>
                </a:solidFill>
              </a:rPr>
              <a:t>Gain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1529" y="3706795"/>
            <a:ext cx="236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hand and eye here</a:t>
            </a:r>
          </a:p>
        </p:txBody>
      </p:sp>
      <p:pic>
        <p:nvPicPr>
          <p:cNvPr id="9" name="Picture 8" descr="fotografo-de-bebes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14775"/>
            <a:ext cx="2870200" cy="977900"/>
          </a:xfrm>
          <a:prstGeom prst="rect">
            <a:avLst/>
          </a:prstGeom>
        </p:spPr>
      </p:pic>
      <p:pic>
        <p:nvPicPr>
          <p:cNvPr id="10" name="Picture 9" descr="manos_suci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77" y="3192675"/>
            <a:ext cx="2924175" cy="1766904"/>
          </a:xfrm>
          <a:prstGeom prst="rect">
            <a:avLst/>
          </a:prstGeom>
        </p:spPr>
      </p:pic>
      <p:pic>
        <p:nvPicPr>
          <p:cNvPr id="11" name="Picture 10" descr="brain train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152933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2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641" y="357381"/>
            <a:ext cx="7543800" cy="52879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Deaf </a:t>
            </a:r>
            <a:r>
              <a:rPr lang="en-US" dirty="0">
                <a:solidFill>
                  <a:srgbClr val="FFFFFF"/>
                </a:solidFill>
              </a:rPr>
              <a:t>Gain:  [</a:t>
            </a:r>
            <a:r>
              <a:rPr lang="en-US" dirty="0" err="1">
                <a:solidFill>
                  <a:srgbClr val="FFFFFF"/>
                </a:solidFill>
              </a:rPr>
              <a:t>def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geyn</a:t>
            </a:r>
            <a:r>
              <a:rPr lang="en-US" dirty="0">
                <a:solidFill>
                  <a:srgbClr val="FFFFFF"/>
                </a:solidFill>
              </a:rPr>
              <a:t>]  The cognitive, creative and cultural benefits and contributions that result from d/Deaf ways of being in the world.  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25679" y="202871"/>
            <a:ext cx="8686800" cy="6172200"/>
          </a:xfrm>
          <a:prstGeom prst="frame">
            <a:avLst>
              <a:gd name="adj1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27157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Deaf Gain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5635190"/>
            <a:ext cx="2434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Deaf Gain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3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4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Deaf-Gain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9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Cognitive </a:t>
            </a:r>
            <a:r>
              <a:rPr lang="en-US" dirty="0" smtClean="0">
                <a:solidFill>
                  <a:srgbClr val="FFFFFF"/>
                </a:solidFill>
              </a:rPr>
              <a:t>Diversity</a:t>
            </a:r>
          </a:p>
          <a:p>
            <a:pPr lvl="1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Creative </a:t>
            </a:r>
            <a:r>
              <a:rPr lang="en-US" dirty="0" smtClean="0">
                <a:solidFill>
                  <a:srgbClr val="FFFFFF"/>
                </a:solidFill>
              </a:rPr>
              <a:t>Diversity</a:t>
            </a:r>
          </a:p>
          <a:p>
            <a:pPr lvl="1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Cultural </a:t>
            </a:r>
            <a:r>
              <a:rPr lang="en-US" dirty="0" smtClean="0">
                <a:solidFill>
                  <a:srgbClr val="FFFFFF"/>
                </a:solidFill>
              </a:rPr>
              <a:t>Diversity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7701" y="6183868"/>
            <a:ext cx="4259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Bauman and Murray, 2010, 2009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2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41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It’s all about hospitality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5675"/>
            <a:ext cx="7772400" cy="13620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Deaf-Gain: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Cognitive</a:t>
            </a:r>
            <a:r>
              <a:rPr lang="en-US" dirty="0">
                <a:solidFill>
                  <a:schemeClr val="bg1"/>
                </a:solidFill>
              </a:rPr>
              <a:t> Diversity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26182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Deaf Gain: </a:t>
            </a:r>
            <a:r>
              <a:rPr lang="en-US" dirty="0" smtClean="0">
                <a:solidFill>
                  <a:srgbClr val="FFFF00"/>
                </a:solidFill>
              </a:rPr>
              <a:t>Cognitive</a:t>
            </a:r>
            <a:r>
              <a:rPr lang="en-US" dirty="0" smtClean="0">
                <a:solidFill>
                  <a:srgbClr val="FFFFFF"/>
                </a:solidFill>
              </a:rPr>
              <a:t> Diversity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Historic Human Misunderstandings</a:t>
            </a:r>
          </a:p>
        </p:txBody>
      </p:sp>
      <p:pic>
        <p:nvPicPr>
          <p:cNvPr id="24579" name="Content Placeholder 3" descr="world_is_fla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980" r="-57980"/>
          <a:stretch>
            <a:fillRect/>
          </a:stretch>
        </p:blipFill>
        <p:spPr>
          <a:xfrm>
            <a:off x="-1066800" y="2819400"/>
            <a:ext cx="6474268" cy="3560598"/>
          </a:xfr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8472" y="2819400"/>
            <a:ext cx="3106682" cy="356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14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Historic Human Misunderstandings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algn="ctr" eaLnBrk="1" hangingPunct="1">
              <a:buNone/>
            </a:pPr>
            <a:r>
              <a:rPr lang="en-US" sz="4800" dirty="0" smtClean="0">
                <a:solidFill>
                  <a:srgbClr val="FFFFFF"/>
                </a:solidFill>
              </a:rPr>
              <a:t>Language = Speech</a:t>
            </a:r>
          </a:p>
          <a:p>
            <a:pPr eaLnBrk="1" hangingPunct="1">
              <a:buFont typeface="Wingdings" charset="2"/>
              <a:buNone/>
            </a:pPr>
            <a:endParaRPr lang="en-US" dirty="0" smtClean="0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0050" y="3706813"/>
            <a:ext cx="3263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2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299878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Photo Editor Photo" r:id="rId4" imgW="2742857" imgH="3428571" progId="">
                  <p:embed/>
                </p:oleObj>
              </mc:Choice>
              <mc:Fallback>
                <p:oleObj name="Photo Editor Photo" r:id="rId4" imgW="2742857" imgH="34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99878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5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9372600" y="3124200"/>
            <a:ext cx="76200" cy="457200"/>
          </a:xfrm>
        </p:spPr>
        <p:txBody>
          <a:bodyPr>
            <a:normAutofit fontScale="90000"/>
          </a:bodyPr>
          <a:lstStyle/>
          <a:p>
            <a:pPr eaLnBrk="1" hangingPunct="1"/>
            <a:endParaRPr lang="en-US" smtClean="0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505200" y="1732508"/>
            <a:ext cx="614521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Now we know: </a:t>
            </a:r>
          </a:p>
          <a:p>
            <a:endParaRPr lang="en-US" sz="6600" dirty="0">
              <a:solidFill>
                <a:srgbClr val="FFFFFF"/>
              </a:solidFill>
            </a:endParaRPr>
          </a:p>
          <a:p>
            <a:r>
              <a:rPr lang="en-US" sz="6600" dirty="0">
                <a:solidFill>
                  <a:srgbClr val="FFFFFF"/>
                </a:solidFill>
              </a:rPr>
              <a:t>To Sign Is Human!</a:t>
            </a:r>
          </a:p>
        </p:txBody>
      </p:sp>
    </p:spTree>
    <p:extLst>
      <p:ext uri="{BB962C8B-B14F-4D97-AF65-F5344CB8AC3E}">
        <p14:creationId xmlns:p14="http://schemas.microsoft.com/office/powerpoint/2010/main" val="31171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1200" y="914400"/>
            <a:ext cx="1676400" cy="457200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goldin-mead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5056"/>
            <a:ext cx="1739900" cy="18923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971800" y="4953000"/>
            <a:ext cx="304800" cy="4571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45218" y="1371600"/>
            <a:ext cx="7046182" cy="3581400"/>
          </a:xfrm>
          <a:prstGeom prst="wedgeEllipseCallout">
            <a:avLst>
              <a:gd name="adj1" fmla="val -31078"/>
              <a:gd name="adj2" fmla="val 650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“Gesture makes learning last”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3886" y="5910272"/>
            <a:ext cx="5386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Cook, Mitchell and </a:t>
            </a:r>
            <a:r>
              <a:rPr lang="en-US" sz="2400" dirty="0" err="1" smtClean="0">
                <a:solidFill>
                  <a:schemeClr val="bg1"/>
                </a:solidFill>
              </a:rPr>
              <a:t>Goldin</a:t>
            </a:r>
            <a:r>
              <a:rPr lang="en-US" sz="2400" dirty="0" smtClean="0">
                <a:solidFill>
                  <a:schemeClr val="bg1"/>
                </a:solidFill>
              </a:rPr>
              <a:t>-Meadow, 2008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Deaf Gain: </a:t>
            </a:r>
            <a:r>
              <a:rPr lang="en-US" sz="4000" dirty="0">
                <a:solidFill>
                  <a:srgbClr val="FFFF00"/>
                </a:solidFill>
              </a:rPr>
              <a:t>Cognitive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Diversity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Manual Intelligence</a:t>
            </a:r>
            <a:r>
              <a:rPr lang="en-US" sz="4000" dirty="0">
                <a:solidFill>
                  <a:srgbClr val="FFFFFF"/>
                </a:solidFill>
              </a:rPr>
              <a:t/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6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 flipH="1" flipV="1">
            <a:off x="9097963" y="6126163"/>
            <a:ext cx="46037" cy="4603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goldin-mead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5056"/>
            <a:ext cx="1739900" cy="18923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971800" y="4953000"/>
            <a:ext cx="304800" cy="4571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13071" y="1143000"/>
            <a:ext cx="7046182" cy="3855719"/>
          </a:xfrm>
          <a:prstGeom prst="wedgeEllipseCallout">
            <a:avLst>
              <a:gd name="adj1" fmla="val -31078"/>
              <a:gd name="adj2" fmla="val 650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7+3+4 = __ +4</a:t>
            </a:r>
          </a:p>
          <a:p>
            <a:pPr marL="457200" indent="-457200" algn="ctr">
              <a:buFont typeface="Arial"/>
              <a:buChar char="•"/>
            </a:pPr>
            <a:endParaRPr lang="en-US" sz="3200" dirty="0" smtClean="0"/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Speech and gesture</a:t>
            </a:r>
            <a:endParaRPr lang="en-US" sz="3200" dirty="0"/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Speech only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Gesture only </a:t>
            </a:r>
          </a:p>
          <a:p>
            <a:pPr marL="457200" indent="-457200" algn="ctr">
              <a:buFont typeface="Arial"/>
              <a:buChar char="•"/>
            </a:pPr>
            <a:endParaRPr lang="en-US" sz="3200" dirty="0" smtClean="0"/>
          </a:p>
          <a:p>
            <a:pPr algn="ctr"/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403886" y="5910272"/>
            <a:ext cx="5386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Cook, Mitchell and </a:t>
            </a:r>
            <a:r>
              <a:rPr lang="en-US" sz="2400" dirty="0" err="1" smtClean="0">
                <a:solidFill>
                  <a:schemeClr val="bg1"/>
                </a:solidFill>
              </a:rPr>
              <a:t>Goldin</a:t>
            </a:r>
            <a:r>
              <a:rPr lang="en-US" sz="2400" dirty="0" smtClean="0">
                <a:solidFill>
                  <a:schemeClr val="bg1"/>
                </a:solidFill>
              </a:rPr>
              <a:t>-Meadow, 2008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8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 flipH="1" flipV="1">
            <a:off x="9097963" y="6126163"/>
            <a:ext cx="46037" cy="4603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goldin-mead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5056"/>
            <a:ext cx="1739900" cy="18923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971800" y="4953000"/>
            <a:ext cx="304800" cy="45719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13071" y="1417319"/>
            <a:ext cx="7046182" cy="3581400"/>
          </a:xfrm>
          <a:prstGeom prst="wedgeEllipseCallout">
            <a:avLst>
              <a:gd name="adj1" fmla="val -31078"/>
              <a:gd name="adj2" fmla="val 650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7+3+4 = __ +4</a:t>
            </a:r>
          </a:p>
          <a:p>
            <a:pPr algn="ctr"/>
            <a:endParaRPr lang="en-US" sz="3200" dirty="0" smtClean="0"/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Speech and Gesture = .92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Speech only= </a:t>
            </a:r>
            <a:r>
              <a:rPr lang="en-US" sz="3200" dirty="0"/>
              <a:t>.</a:t>
            </a:r>
            <a:r>
              <a:rPr lang="en-US" sz="3200" dirty="0" smtClean="0"/>
              <a:t>33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Gesture only = .80</a:t>
            </a:r>
          </a:p>
          <a:p>
            <a:pPr marL="457200" indent="-457200" algn="ctr">
              <a:buFont typeface="Arial"/>
              <a:buChar char="•"/>
            </a:pPr>
            <a:endParaRPr lang="en-US" sz="3200" dirty="0" smtClean="0"/>
          </a:p>
          <a:p>
            <a:pPr algn="ctr"/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403886" y="5910272"/>
            <a:ext cx="5386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Cook, Mitchell and </a:t>
            </a:r>
            <a:r>
              <a:rPr lang="en-US" sz="2400" dirty="0" err="1" smtClean="0">
                <a:solidFill>
                  <a:schemeClr val="bg1"/>
                </a:solidFill>
              </a:rPr>
              <a:t>Goldin</a:t>
            </a:r>
            <a:r>
              <a:rPr lang="en-US" sz="2400" dirty="0" smtClean="0">
                <a:solidFill>
                  <a:schemeClr val="bg1"/>
                </a:solidFill>
              </a:rPr>
              <a:t>-Meadow, 2008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2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Hand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2478563"/>
            <a:ext cx="49987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“</a:t>
            </a:r>
            <a:r>
              <a:rPr lang="en-US" sz="3600" dirty="0" smtClean="0">
                <a:solidFill>
                  <a:schemeClr val="bg1"/>
                </a:solidFill>
              </a:rPr>
              <a:t>Hands </a:t>
            </a:r>
            <a:r>
              <a:rPr lang="en-US" sz="3600" dirty="0" smtClean="0">
                <a:solidFill>
                  <a:srgbClr val="FFFFFF"/>
                </a:solidFill>
              </a:rPr>
              <a:t>are the instrument of creation and, above all, they are the </a:t>
            </a:r>
            <a:r>
              <a:rPr lang="en-US" sz="3600" i="1" dirty="0" smtClean="0">
                <a:solidFill>
                  <a:srgbClr val="FFFF00"/>
                </a:solidFill>
              </a:rPr>
              <a:t>organs of knowledge</a:t>
            </a:r>
            <a:r>
              <a:rPr lang="en-US" sz="3600" dirty="0" smtClean="0">
                <a:solidFill>
                  <a:srgbClr val="FFFF00"/>
                </a:solidFill>
              </a:rPr>
              <a:t>”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Henri </a:t>
            </a:r>
            <a:r>
              <a:rPr lang="en-US" dirty="0" err="1" smtClean="0">
                <a:solidFill>
                  <a:schemeClr val="bg1"/>
                </a:solidFill>
              </a:rPr>
              <a:t>Focillon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dirty="0" err="1" smtClean="0">
                <a:solidFill>
                  <a:schemeClr val="bg1"/>
                </a:solidFill>
              </a:rPr>
              <a:t>Eloge</a:t>
            </a:r>
            <a:r>
              <a:rPr lang="en-US" dirty="0" smtClean="0">
                <a:solidFill>
                  <a:schemeClr val="bg1"/>
                </a:solidFill>
              </a:rPr>
              <a:t> de la main” Presses </a:t>
            </a:r>
            <a:r>
              <a:rPr lang="en-US" dirty="0" err="1" smtClean="0">
                <a:solidFill>
                  <a:schemeClr val="bg1"/>
                </a:solidFill>
              </a:rPr>
              <a:t>Universitaires</a:t>
            </a:r>
            <a:r>
              <a:rPr lang="en-US" dirty="0" smtClean="0">
                <a:solidFill>
                  <a:schemeClr val="bg1"/>
                </a:solidFill>
              </a:rPr>
              <a:t> de France, (1943), 1996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athed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2677728" cy="40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5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62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Deaf Gain: </a:t>
            </a:r>
            <a:r>
              <a:rPr lang="en-US" dirty="0">
                <a:solidFill>
                  <a:srgbClr val="FFFF00"/>
                </a:solidFill>
              </a:rPr>
              <a:t>Cognitive</a:t>
            </a:r>
            <a:r>
              <a:rPr lang="en-US" dirty="0">
                <a:solidFill>
                  <a:srgbClr val="FFFFFF"/>
                </a:solidFill>
              </a:rPr>
              <a:t> Diversity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Visual-Spatial Gains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7767"/>
            <a:ext cx="8991600" cy="5680233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ncreased </a:t>
            </a:r>
            <a:r>
              <a:rPr lang="en-US" dirty="0">
                <a:solidFill>
                  <a:srgbClr val="FFFFFF"/>
                </a:solidFill>
              </a:rPr>
              <a:t>peripheral recognition skills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	(</a:t>
            </a:r>
            <a:r>
              <a:rPr lang="en-US" sz="2400" dirty="0">
                <a:solidFill>
                  <a:srgbClr val="FFFFFF"/>
                </a:solidFill>
              </a:rPr>
              <a:t>Dye, et al 2009; </a:t>
            </a:r>
            <a:r>
              <a:rPr lang="en-US" sz="2400" dirty="0" err="1" smtClean="0">
                <a:solidFill>
                  <a:srgbClr val="FFFFFF"/>
                </a:solidFill>
              </a:rPr>
              <a:t>Bavelier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et al., 2000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44623"/>
            <a:ext cx="3862762" cy="30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09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Deaf Gain: </a:t>
            </a:r>
            <a:r>
              <a:rPr lang="en-US" dirty="0">
                <a:solidFill>
                  <a:srgbClr val="FFFF00"/>
                </a:solidFill>
              </a:rPr>
              <a:t>Cognitive</a:t>
            </a:r>
            <a:r>
              <a:rPr lang="en-US" dirty="0">
                <a:solidFill>
                  <a:srgbClr val="FFFFFF"/>
                </a:solidFill>
              </a:rPr>
              <a:t> Diversity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Visual-Spatial Gains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7767"/>
            <a:ext cx="8991600" cy="5680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mental </a:t>
            </a:r>
            <a:r>
              <a:rPr lang="en-US" dirty="0">
                <a:solidFill>
                  <a:srgbClr val="FFFFFF"/>
                </a:solidFill>
              </a:rPr>
              <a:t>rotation skills 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	(</a:t>
            </a:r>
            <a:r>
              <a:rPr lang="en-US" sz="2400" dirty="0" err="1">
                <a:solidFill>
                  <a:srgbClr val="FFFFFF"/>
                </a:solidFill>
              </a:rPr>
              <a:t>Emmorey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Klima</a:t>
            </a:r>
            <a:r>
              <a:rPr lang="en-US" sz="2400" dirty="0">
                <a:solidFill>
                  <a:srgbClr val="FFFFFF"/>
                </a:solidFill>
              </a:rPr>
              <a:t>, &amp; Hickok et al., 1998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 descr="women_rotation_tes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5" y="3810000"/>
            <a:ext cx="7778089" cy="23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2479356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Deaf Studies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320" y="2133600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Universal Design in Learning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267200" y="25908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267200" y="3657600"/>
            <a:ext cx="914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09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Deaf Gain: </a:t>
            </a:r>
            <a:r>
              <a:rPr lang="en-US" dirty="0">
                <a:solidFill>
                  <a:srgbClr val="FFFF00"/>
                </a:solidFill>
              </a:rPr>
              <a:t>Cognitive</a:t>
            </a:r>
            <a:r>
              <a:rPr lang="en-US" dirty="0">
                <a:solidFill>
                  <a:srgbClr val="FFFFFF"/>
                </a:solidFill>
              </a:rPr>
              <a:t> Diversity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Visual-Spatial Gains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7767"/>
            <a:ext cx="8991600" cy="5680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mental rotation skills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	(</a:t>
            </a:r>
            <a:r>
              <a:rPr lang="en-US" sz="2400" dirty="0" err="1" smtClean="0">
                <a:solidFill>
                  <a:srgbClr val="FFFFFF"/>
                </a:solidFill>
              </a:rPr>
              <a:t>Emmorey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Klima</a:t>
            </a:r>
            <a:r>
              <a:rPr lang="en-US" sz="2400" dirty="0" smtClean="0">
                <a:solidFill>
                  <a:srgbClr val="FFFFFF"/>
                </a:solidFill>
              </a:rPr>
              <a:t>, &amp; Hickok et al., 1998)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 descr="women_rotation_tes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5" y="3810000"/>
            <a:ext cx="7778089" cy="23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Deaf Gain: </a:t>
            </a:r>
            <a:r>
              <a:rPr lang="en-US" dirty="0">
                <a:solidFill>
                  <a:srgbClr val="FFFF00"/>
                </a:solidFill>
              </a:rPr>
              <a:t>Cognitive</a:t>
            </a:r>
            <a:r>
              <a:rPr lang="en-US" dirty="0">
                <a:solidFill>
                  <a:srgbClr val="FFFFFF"/>
                </a:solidFill>
              </a:rPr>
              <a:t> Diversity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Visual-Spatial Gains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7767"/>
            <a:ext cx="8991600" cy="5680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Enhanced facial recognition</a:t>
            </a:r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sz="2000" dirty="0">
                <a:solidFill>
                  <a:srgbClr val="FFFFFF"/>
                </a:solidFill>
              </a:rPr>
              <a:t>Arnold, P., &amp; Murray, C.  (1998).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s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29000"/>
            <a:ext cx="4254500" cy="26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Deaf Gain: </a:t>
            </a:r>
            <a:r>
              <a:rPr lang="en-US" dirty="0" smtClean="0">
                <a:solidFill>
                  <a:srgbClr val="FFFF00"/>
                </a:solidFill>
              </a:rPr>
              <a:t>Cognitive</a:t>
            </a:r>
            <a:r>
              <a:rPr lang="en-US" dirty="0" smtClean="0">
                <a:solidFill>
                  <a:srgbClr val="FFFFFF"/>
                </a:solidFill>
              </a:rPr>
              <a:t> Diversity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Visual-Manual Education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/>
          </a:p>
        </p:txBody>
      </p:sp>
      <p:pic>
        <p:nvPicPr>
          <p:cNvPr id="5" name="Picture 4" descr="brain train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5" y="3048000"/>
            <a:ext cx="1971675" cy="1971675"/>
          </a:xfrm>
          <a:prstGeom prst="rect">
            <a:avLst/>
          </a:prstGeom>
        </p:spPr>
      </p:pic>
      <p:pic>
        <p:nvPicPr>
          <p:cNvPr id="10" name="Picture 9" descr="fotografo-de-bebes-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2870200" cy="977900"/>
          </a:xfrm>
          <a:prstGeom prst="rect">
            <a:avLst/>
          </a:prstGeom>
        </p:spPr>
      </p:pic>
      <p:pic>
        <p:nvPicPr>
          <p:cNvPr id="11" name="Picture 10" descr="manos_suci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048000"/>
            <a:ext cx="2924175" cy="1766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0" y="3657600"/>
            <a:ext cx="30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</a:rPr>
              <a:t>+</a:t>
            </a:r>
            <a:endParaRPr lang="en-US" sz="4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429375" y="3429000"/>
            <a:ext cx="581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   </a:t>
            </a:r>
            <a:r>
              <a:rPr lang="en-US" sz="4800" b="1" dirty="0" smtClean="0">
                <a:solidFill>
                  <a:srgbClr val="FFFFFF"/>
                </a:solidFill>
              </a:rPr>
              <a:t>=   </a:t>
            </a:r>
          </a:p>
        </p:txBody>
      </p:sp>
    </p:spTree>
    <p:extLst>
      <p:ext uri="{BB962C8B-B14F-4D97-AF65-F5344CB8AC3E}">
        <p14:creationId xmlns:p14="http://schemas.microsoft.com/office/powerpoint/2010/main" val="373647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050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Deaf Gain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Creative</a:t>
            </a:r>
            <a:r>
              <a:rPr lang="en-US" dirty="0" smtClean="0">
                <a:solidFill>
                  <a:srgbClr val="FFFFFF"/>
                </a:solidFill>
              </a:rPr>
              <a:t> Diversity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72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Deaf Gain: </a:t>
            </a:r>
            <a:r>
              <a:rPr lang="en-US" dirty="0" smtClean="0">
                <a:solidFill>
                  <a:srgbClr val="FFFF00"/>
                </a:solidFill>
              </a:rPr>
              <a:t>Creative</a:t>
            </a:r>
            <a:r>
              <a:rPr lang="en-US" dirty="0" smtClean="0">
                <a:solidFill>
                  <a:srgbClr val="FFFFFF"/>
                </a:solidFill>
              </a:rPr>
              <a:t> Diversity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7414" y="192446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Sign Language Literature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Visual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Filmmaking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Drama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Performance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rcRect t="13515" b="13515"/>
          <a:stretch>
            <a:fillRect/>
          </a:stretch>
        </p:blipFill>
        <p:spPr>
          <a:xfrm>
            <a:off x="4455036" y="3276600"/>
            <a:ext cx="4231764" cy="31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Deaf-Gain: </a:t>
            </a:r>
            <a:r>
              <a:rPr lang="en-US" dirty="0" smtClean="0">
                <a:solidFill>
                  <a:srgbClr val="FFFF00"/>
                </a:solidFill>
              </a:rPr>
              <a:t>Creative</a:t>
            </a:r>
            <a:r>
              <a:rPr lang="en-US" dirty="0" smtClean="0">
                <a:solidFill>
                  <a:schemeClr val="bg1"/>
                </a:solidFill>
              </a:rPr>
              <a:t> Diversity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en-US" dirty="0" smtClean="0">
                <a:solidFill>
                  <a:srgbClr val="FFFFFF"/>
                </a:solidFill>
              </a:rPr>
              <a:t>				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Architecture </a:t>
            </a:r>
            <a:r>
              <a:rPr lang="en-US" sz="3200" dirty="0" smtClean="0">
                <a:solidFill>
                  <a:srgbClr val="FFFFFF"/>
                </a:solidFill>
              </a:rPr>
              <a:t>Deaf Space </a:t>
            </a:r>
          </a:p>
          <a:p>
            <a:pPr lvl="1"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10" name="Picture 9" descr="round-house-plans-villa-nyberg-swe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749699"/>
            <a:ext cx="3657600" cy="31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25675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Deaf Gain: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Cultural</a:t>
            </a:r>
            <a:r>
              <a:rPr lang="en-US" dirty="0" smtClean="0">
                <a:solidFill>
                  <a:srgbClr val="FFFFFF"/>
                </a:solidFill>
              </a:rPr>
              <a:t> Diversity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Deaf-Gain: </a:t>
            </a:r>
            <a:r>
              <a:rPr lang="en-US" dirty="0" smtClean="0">
                <a:solidFill>
                  <a:srgbClr val="FFFF00"/>
                </a:solidFill>
              </a:rPr>
              <a:t>Cultural</a:t>
            </a:r>
            <a:r>
              <a:rPr lang="en-US" dirty="0" smtClean="0">
                <a:solidFill>
                  <a:schemeClr val="bg1"/>
                </a:solidFill>
              </a:rPr>
              <a:t> Diversity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556" dirty="0" smtClean="0">
                <a:solidFill>
                  <a:schemeClr val="bg1"/>
                </a:solidFill>
              </a:rPr>
              <a:t>visual </a:t>
            </a:r>
            <a:r>
              <a:rPr lang="en-US" sz="3556" dirty="0" err="1" smtClean="0">
                <a:solidFill>
                  <a:schemeClr val="bg1"/>
                </a:solidFill>
              </a:rPr>
              <a:t>intersubjectivity</a:t>
            </a:r>
            <a:r>
              <a:rPr lang="en-US" sz="3556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1623" y="5486400"/>
            <a:ext cx="4293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Bauman and Murray, 2010, 2009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Sirvage</a:t>
            </a:r>
            <a:r>
              <a:rPr lang="en-US" sz="2400" dirty="0" smtClean="0">
                <a:solidFill>
                  <a:schemeClr val="bg1"/>
                </a:solidFill>
              </a:rPr>
              <a:t>, 2012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3" descr="eye_contact1.jpg"/>
          <p:cNvPicPr>
            <a:picLocks noChangeAspect="1"/>
          </p:cNvPicPr>
          <p:nvPr/>
        </p:nvPicPr>
        <p:blipFill>
          <a:blip r:embed="rId2"/>
          <a:srcRect r="8333" b="12500"/>
          <a:stretch>
            <a:fillRect/>
          </a:stretch>
        </p:blipFill>
        <p:spPr bwMode="auto">
          <a:xfrm>
            <a:off x="3340828" y="2514600"/>
            <a:ext cx="2173745" cy="207493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57705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3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Deaf-Gain: </a:t>
            </a:r>
            <a:r>
              <a:rPr lang="en-US" dirty="0" smtClean="0">
                <a:solidFill>
                  <a:srgbClr val="FFFF00"/>
                </a:solidFill>
              </a:rPr>
              <a:t>Cultural</a:t>
            </a:r>
            <a:r>
              <a:rPr lang="en-US" dirty="0" smtClean="0">
                <a:solidFill>
                  <a:schemeClr val="bg1"/>
                </a:solidFill>
              </a:rPr>
              <a:t> Diversity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556" dirty="0" smtClean="0">
                <a:solidFill>
                  <a:schemeClr val="bg1"/>
                </a:solidFill>
              </a:rPr>
              <a:t>transnational identities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global_path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10" r="-2410"/>
          <a:stretch>
            <a:fillRect/>
          </a:stretch>
        </p:blipFill>
        <p:spPr>
          <a:xfrm>
            <a:off x="1044207" y="2057400"/>
            <a:ext cx="6766988" cy="3048000"/>
          </a:xfrm>
        </p:spPr>
      </p:pic>
      <p:sp>
        <p:nvSpPr>
          <p:cNvPr id="4" name="TextBox 3"/>
          <p:cNvSpPr txBox="1"/>
          <p:nvPr/>
        </p:nvSpPr>
        <p:spPr>
          <a:xfrm>
            <a:off x="4427701" y="6183868"/>
            <a:ext cx="4259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Bauman and Murray, 2010, 2009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6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225675"/>
            <a:ext cx="9144000" cy="136207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Deaf GAIN Implications: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Universal Design for Learning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2479356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Deaf Studies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320" y="2133600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Universal Design in Learning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267200" y="25908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267200" y="3657600"/>
            <a:ext cx="914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2438400" y="4953000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6629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338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38200" y="5867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592064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Frame Analysis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7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2479356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Deaf Studies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320" y="2133600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Universal Design in Learning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267200" y="25908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267200" y="3657600"/>
            <a:ext cx="914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2438400" y="4953000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6629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338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38200" y="5867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592064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Frame Analysis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67200" y="6172200"/>
            <a:ext cx="1219200" cy="2716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629400" y="4953000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41543" y="5551794"/>
            <a:ext cx="76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</a:rPr>
              <a:t>?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5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UDL Frame?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Frame 11"/>
          <p:cNvSpPr/>
          <p:nvPr/>
        </p:nvSpPr>
        <p:spPr>
          <a:xfrm>
            <a:off x="990600" y="1417638"/>
            <a:ext cx="7239000" cy="505936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3161675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Access </a:t>
            </a:r>
            <a:r>
              <a:rPr lang="en-US" sz="4400" dirty="0" smtClean="0">
                <a:solidFill>
                  <a:srgbClr val="FFFFFF"/>
                </a:solidFill>
              </a:rPr>
              <a:t>for persons with disabilities.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0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2971800" y="2362200"/>
            <a:ext cx="3048000" cy="287843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3429000"/>
            <a:ext cx="1592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Access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0786" y="2209800"/>
            <a:ext cx="872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UDL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0786" y="4685680"/>
            <a:ext cx="872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UDL</a:t>
            </a:r>
            <a:endParaRPr lang="en-US" dirty="0"/>
          </a:p>
        </p:txBody>
      </p:sp>
      <p:sp>
        <p:nvSpPr>
          <p:cNvPr id="10" name="Frame 9"/>
          <p:cNvSpPr/>
          <p:nvPr/>
        </p:nvSpPr>
        <p:spPr>
          <a:xfrm>
            <a:off x="228600" y="457200"/>
            <a:ext cx="8686800" cy="6248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8137" y="457200"/>
            <a:ext cx="1987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Normalcy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901730"/>
            <a:ext cx="1987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</a:rPr>
              <a:t>Normalcy</a:t>
            </a:r>
          </a:p>
          <a:p>
            <a:endParaRPr lang="en-US" dirty="0"/>
          </a:p>
        </p:txBody>
      </p:sp>
      <p:pic>
        <p:nvPicPr>
          <p:cNvPr id="14" name="Picture 13" descr="iq_bell_cur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1706375" cy="740608"/>
          </a:xfrm>
          <a:prstGeom prst="rect">
            <a:avLst/>
          </a:prstGeom>
        </p:spPr>
      </p:pic>
      <p:pic>
        <p:nvPicPr>
          <p:cNvPr id="16" name="Picture 15" descr="iq_bell_cur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67277"/>
            <a:ext cx="1905000" cy="790964"/>
          </a:xfrm>
          <a:prstGeom prst="rect">
            <a:avLst/>
          </a:prstGeom>
        </p:spPr>
      </p:pic>
      <p:pic>
        <p:nvPicPr>
          <p:cNvPr id="18" name="Picture 17" descr="iq_bell_cur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37" y="5906951"/>
            <a:ext cx="1706375" cy="740608"/>
          </a:xfrm>
          <a:prstGeom prst="rect">
            <a:avLst/>
          </a:prstGeom>
        </p:spPr>
      </p:pic>
      <p:pic>
        <p:nvPicPr>
          <p:cNvPr id="19" name="Picture 18" descr="iq_bell_cur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25" y="5946686"/>
            <a:ext cx="1706375" cy="740608"/>
          </a:xfrm>
          <a:prstGeom prst="rect">
            <a:avLst/>
          </a:prstGeom>
        </p:spPr>
      </p:pic>
      <p:pic>
        <p:nvPicPr>
          <p:cNvPr id="20" name="Picture 19" descr="iq_bell_cur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4284" y="3058696"/>
            <a:ext cx="1706375" cy="740608"/>
          </a:xfrm>
          <a:prstGeom prst="rect">
            <a:avLst/>
          </a:prstGeom>
        </p:spPr>
      </p:pic>
      <p:pic>
        <p:nvPicPr>
          <p:cNvPr id="21" name="Picture 20" descr="iq_bell_cur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1909" y="3080719"/>
            <a:ext cx="1706375" cy="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/>
          <p:cNvSpPr/>
          <p:nvPr/>
        </p:nvSpPr>
        <p:spPr>
          <a:xfrm>
            <a:off x="609600" y="1752600"/>
            <a:ext cx="7883258" cy="4953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901730"/>
            <a:ext cx="236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15" name="Content Placeholder 3" descr="ezaccess-logos-and-pictures-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 b="10807"/>
          <a:stretch>
            <a:fillRect/>
          </a:stretch>
        </p:blipFill>
        <p:spPr>
          <a:xfrm>
            <a:off x="1184504" y="2438400"/>
            <a:ext cx="6664096" cy="3664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2857" y="362686"/>
            <a:ext cx="7239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a typeface="+mj-ea"/>
                <a:cs typeface="+mj-cs"/>
              </a:rPr>
              <a:t>In this frame, </a:t>
            </a:r>
            <a:endParaRPr lang="en-US" sz="4000" dirty="0" smtClean="0">
              <a:solidFill>
                <a:srgbClr val="FFFFFF"/>
              </a:solidFill>
              <a:ea typeface="+mj-ea"/>
              <a:cs typeface="+mj-cs"/>
            </a:endParaRPr>
          </a:p>
          <a:p>
            <a:pPr algn="ctr"/>
            <a:r>
              <a:rPr lang="en-US" sz="4000" dirty="0" smtClean="0">
                <a:solidFill>
                  <a:srgbClr val="FFFFFF"/>
                </a:solidFill>
                <a:ea typeface="+mj-ea"/>
                <a:cs typeface="+mj-cs"/>
              </a:rPr>
              <a:t>UDL </a:t>
            </a:r>
            <a:r>
              <a:rPr lang="en-US" sz="4000" dirty="0">
                <a:solidFill>
                  <a:srgbClr val="FFFFFF"/>
                </a:solidFill>
                <a:ea typeface="+mj-ea"/>
                <a:cs typeface="+mj-cs"/>
              </a:rPr>
              <a:t>is a humane add-on.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3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900029"/>
            <a:ext cx="7592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</a:rPr>
              <a:t>Is </a:t>
            </a:r>
            <a:r>
              <a:rPr lang="en-US" sz="6600" i="1" dirty="0" smtClean="0">
                <a:solidFill>
                  <a:srgbClr val="FFFFFF"/>
                </a:solidFill>
              </a:rPr>
              <a:t>normalcy</a:t>
            </a:r>
            <a:r>
              <a:rPr lang="en-US" sz="6600" dirty="0" smtClean="0">
                <a:solidFill>
                  <a:srgbClr val="FFFFFF"/>
                </a:solidFill>
              </a:rPr>
              <a:t> the </a:t>
            </a:r>
            <a:r>
              <a:rPr lang="en-US" sz="6600" dirty="0">
                <a:solidFill>
                  <a:srgbClr val="FFFFFF"/>
                </a:solidFill>
              </a:rPr>
              <a:t>o</a:t>
            </a:r>
            <a:r>
              <a:rPr lang="en-US" sz="6600" dirty="0" smtClean="0">
                <a:solidFill>
                  <a:srgbClr val="FFFFFF"/>
                </a:solidFill>
              </a:rPr>
              <a:t>nly frame?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3807" y="480510"/>
            <a:ext cx="2553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Again, we ask,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7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838200"/>
            <a:ext cx="7592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</a:rPr>
              <a:t>Let’s go back to the beginning….</a:t>
            </a:r>
          </a:p>
        </p:txBody>
      </p:sp>
    </p:spTree>
    <p:extLst>
      <p:ext uri="{BB962C8B-B14F-4D97-AF65-F5344CB8AC3E}">
        <p14:creationId xmlns:p14="http://schemas.microsoft.com/office/powerpoint/2010/main" val="247519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brain.jpg"/>
          <p:cNvPicPr>
            <a:picLocks noChangeAspect="1"/>
          </p:cNvPicPr>
          <p:nvPr/>
        </p:nvPicPr>
        <p:blipFill>
          <a:blip r:embed="rId2"/>
          <a:srcRect l="-69419" r="-69419"/>
          <a:stretch>
            <a:fillRect/>
          </a:stretch>
        </p:blipFill>
        <p:spPr>
          <a:xfrm>
            <a:off x="533400" y="1447800"/>
            <a:ext cx="7753756" cy="42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60020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rgbClr val="FFFFFF"/>
              </a:solidFill>
            </a:endParaRPr>
          </a:p>
          <a:p>
            <a:endParaRPr lang="en-US" sz="4000" b="1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2693" y="5902433"/>
            <a:ext cx="872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UDL</a:t>
            </a:r>
            <a:endParaRPr lang="en-US" dirty="0"/>
          </a:p>
        </p:txBody>
      </p:sp>
      <p:sp>
        <p:nvSpPr>
          <p:cNvPr id="10" name="Frame 9"/>
          <p:cNvSpPr/>
          <p:nvPr/>
        </p:nvSpPr>
        <p:spPr>
          <a:xfrm>
            <a:off x="228600" y="542457"/>
            <a:ext cx="8686800" cy="6248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901730"/>
            <a:ext cx="236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9430" y="542457"/>
            <a:ext cx="41776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</a:rPr>
              <a:t>Cognitive Diversity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5049" y="5994766"/>
            <a:ext cx="61752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</a:rPr>
              <a:t>			Multiple Intelligences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6885357" y="3227157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Neurodiversity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118074" y="3347497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neuroplasticity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14" name="Content Placeholder 3" descr="brain.jpg"/>
          <p:cNvPicPr>
            <a:picLocks noChangeAspect="1"/>
          </p:cNvPicPr>
          <p:nvPr/>
        </p:nvPicPr>
        <p:blipFill>
          <a:blip r:embed="rId2"/>
          <a:srcRect l="-69419" r="-69419"/>
          <a:stretch>
            <a:fillRect/>
          </a:stretch>
        </p:blipFill>
        <p:spPr>
          <a:xfrm>
            <a:off x="533400" y="1447800"/>
            <a:ext cx="7753756" cy="42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600200"/>
            <a:ext cx="6781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UDL suggests a more radical transformation of education</a:t>
            </a:r>
          </a:p>
          <a:p>
            <a:r>
              <a:rPr lang="en-US" sz="4000" b="1" dirty="0">
                <a:solidFill>
                  <a:srgbClr val="FFFFFF"/>
                </a:solidFill>
              </a:rPr>
              <a:t>	</a:t>
            </a:r>
            <a:r>
              <a:rPr lang="en-US" sz="4000" b="1" dirty="0" smtClean="0">
                <a:solidFill>
                  <a:srgbClr val="FFFFFF"/>
                </a:solidFill>
              </a:rPr>
              <a:t>	</a:t>
            </a:r>
          </a:p>
          <a:p>
            <a:endParaRPr lang="en-US" sz="4000" b="1" dirty="0" smtClean="0">
              <a:solidFill>
                <a:srgbClr val="FFFFFF"/>
              </a:solidFill>
            </a:endParaRPr>
          </a:p>
          <a:p>
            <a:endParaRPr lang="en-US" sz="4000" b="1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2693" y="5902433"/>
            <a:ext cx="872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UDL</a:t>
            </a:r>
            <a:endParaRPr lang="en-US" dirty="0"/>
          </a:p>
        </p:txBody>
      </p:sp>
      <p:sp>
        <p:nvSpPr>
          <p:cNvPr id="10" name="Frame 9"/>
          <p:cNvSpPr/>
          <p:nvPr/>
        </p:nvSpPr>
        <p:spPr>
          <a:xfrm>
            <a:off x="228600" y="542457"/>
            <a:ext cx="8686800" cy="6248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901730"/>
            <a:ext cx="236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9430" y="542457"/>
            <a:ext cx="41776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</a:rPr>
              <a:t>Cognitive Diversity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5049" y="5994766"/>
            <a:ext cx="61752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</a:rPr>
              <a:t>			Multiple Intelligences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6885357" y="3227157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Neurodiversity</a:t>
            </a:r>
            <a:endParaRPr lang="en-US" dirty="0"/>
          </a:p>
        </p:txBody>
      </p:sp>
      <p:pic>
        <p:nvPicPr>
          <p:cNvPr id="8" name="Picture 7" descr="synaps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18" y="3352800"/>
            <a:ext cx="3066685" cy="2209800"/>
          </a:xfrm>
          <a:prstGeom prst="rect">
            <a:avLst/>
          </a:prstGeom>
        </p:spPr>
      </p:pic>
      <p:pic>
        <p:nvPicPr>
          <p:cNvPr id="11" name="Picture 10" descr="active-brain_244x1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85" y="3352800"/>
            <a:ext cx="2903593" cy="2177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1118074" y="3347497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neuroplasticity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7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590800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In this frame, UDL looks more like this: </a:t>
            </a:r>
            <a:r>
              <a:rPr lang="en-US" sz="4000" b="1" dirty="0">
                <a:solidFill>
                  <a:srgbClr val="FFFFFF"/>
                </a:solidFill>
              </a:rPr>
              <a:t>	</a:t>
            </a:r>
            <a:r>
              <a:rPr lang="en-US" sz="4000" b="1" dirty="0" smtClean="0">
                <a:solidFill>
                  <a:srgbClr val="FFFFFF"/>
                </a:solidFill>
              </a:rPr>
              <a:t>	</a:t>
            </a:r>
          </a:p>
          <a:p>
            <a:endParaRPr lang="en-US" sz="4000" b="1" dirty="0" smtClean="0">
              <a:solidFill>
                <a:srgbClr val="FFFFFF"/>
              </a:solidFill>
            </a:endParaRPr>
          </a:p>
          <a:p>
            <a:endParaRPr lang="en-US" sz="4000" b="1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2693" y="5902433"/>
            <a:ext cx="872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UDL</a:t>
            </a:r>
            <a:endParaRPr lang="en-US" dirty="0"/>
          </a:p>
        </p:txBody>
      </p:sp>
      <p:sp>
        <p:nvSpPr>
          <p:cNvPr id="10" name="Frame 9"/>
          <p:cNvSpPr/>
          <p:nvPr/>
        </p:nvSpPr>
        <p:spPr>
          <a:xfrm>
            <a:off x="228600" y="542457"/>
            <a:ext cx="8686800" cy="6248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901730"/>
            <a:ext cx="236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en-US" sz="3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9430" y="542457"/>
            <a:ext cx="41776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</a:rPr>
              <a:t>Cognitive Diversity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5049" y="5994766"/>
            <a:ext cx="61752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</a:rPr>
              <a:t>			Multiple Intelligences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6885357" y="3227157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Neurodiversity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118074" y="3347497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neuroplasticity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9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2479356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Deaf Studies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320" y="2133600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Universal Design in Learning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267200" y="25908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267200" y="3657600"/>
            <a:ext cx="914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2438400" y="4953000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6629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338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38200" y="5867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592064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Frame Analysis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67200" y="6172200"/>
            <a:ext cx="1219200" cy="2716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629400" y="4953000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41543" y="5551794"/>
            <a:ext cx="76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</a:rPr>
              <a:t>?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3179777019_ee4bcfb8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7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Art Gallery of Ontario,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new addition: 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Frank </a:t>
            </a:r>
            <a:r>
              <a:rPr lang="en-US" sz="3200" dirty="0" err="1" smtClean="0">
                <a:solidFill>
                  <a:srgbClr val="FFFFFF"/>
                </a:solidFill>
              </a:rPr>
              <a:t>Gehry</a:t>
            </a:r>
            <a:r>
              <a:rPr lang="en-US" sz="3200" dirty="0" smtClean="0">
                <a:solidFill>
                  <a:srgbClr val="FFFFFF"/>
                </a:solidFill>
              </a:rPr>
              <a:t>, Toronto, Canada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3-02-12 at 1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81249"/>
            <a:ext cx="5850826" cy="39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3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0430" y="-79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FFFF"/>
                </a:solidFill>
              </a:rPr>
              <a:t/>
            </a:r>
            <a:br>
              <a:rPr lang="en-US" sz="6000" dirty="0" smtClean="0">
                <a:solidFill>
                  <a:srgbClr val="FFFFFF"/>
                </a:solidFill>
              </a:rPr>
            </a:br>
            <a:r>
              <a:rPr lang="en-US" sz="6000" dirty="0" smtClean="0">
                <a:solidFill>
                  <a:srgbClr val="FFFFFF"/>
                </a:solidFill>
              </a:rPr>
              <a:t>Deaf Gain = UDL Gain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Reframing “Disability”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Deaf Space Learning Design: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rgbClr val="FFFFFF"/>
                </a:solidFill>
              </a:rPr>
              <a:t>Deaf Space Classrooms</a:t>
            </a:r>
          </a:p>
          <a:p>
            <a:pPr marL="857250" lvl="1" indent="-457200"/>
            <a:endParaRPr lang="en-US" dirty="0" smtClean="0">
              <a:solidFill>
                <a:srgbClr val="FFFFFF"/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rgbClr val="FFFFFF"/>
                </a:solidFill>
              </a:rPr>
              <a:t>Visual / Tactile Community</a:t>
            </a:r>
          </a:p>
          <a:p>
            <a:pPr marL="400050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rgbClr val="FFFFFF"/>
                </a:solidFill>
              </a:rPr>
              <a:t>Visual/Spatial Language</a:t>
            </a:r>
          </a:p>
          <a:p>
            <a:pPr marL="514350" indent="-514350" algn="ctr">
              <a:buFont typeface="+mj-lt"/>
              <a:buAutoNum type="arabicPeriod"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5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LLRH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0" y="0"/>
            <a:ext cx="9102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5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LRH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0" y="0"/>
            <a:ext cx="9166861" cy="6705600"/>
          </a:xfrm>
        </p:spPr>
      </p:pic>
    </p:spTree>
    <p:extLst>
      <p:ext uri="{BB962C8B-B14F-4D97-AF65-F5344CB8AC3E}">
        <p14:creationId xmlns:p14="http://schemas.microsoft.com/office/powerpoint/2010/main" val="268300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Classroom as a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Visual/Tactile Community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	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Ritual of establishing visual readiness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eye_contact1.jpg"/>
          <p:cNvPicPr>
            <a:picLocks noChangeAspect="1"/>
          </p:cNvPicPr>
          <p:nvPr/>
        </p:nvPicPr>
        <p:blipFill>
          <a:blip r:embed="rId2"/>
          <a:srcRect r="8333" b="12500"/>
          <a:stretch>
            <a:fillRect/>
          </a:stretch>
        </p:blipFill>
        <p:spPr bwMode="auto">
          <a:xfrm>
            <a:off x="3276600" y="3581400"/>
            <a:ext cx="2173745" cy="207493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39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3-02-13 at 11.23.59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r="17494"/>
          <a:stretch>
            <a:fillRect/>
          </a:stretch>
        </p:blipFill>
        <p:spPr>
          <a:xfrm>
            <a:off x="0" y="1844030"/>
            <a:ext cx="9144000" cy="5029200"/>
          </a:xfrm>
        </p:spPr>
      </p:pic>
      <p:sp>
        <p:nvSpPr>
          <p:cNvPr id="5" name="TextBox 4"/>
          <p:cNvSpPr txBox="1"/>
          <p:nvPr/>
        </p:nvSpPr>
        <p:spPr>
          <a:xfrm>
            <a:off x="1524000" y="533400"/>
            <a:ext cx="6113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>Visual/Spatial Language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0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41722"/>
            <a:ext cx="9119148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FFFF"/>
                </a:solidFill>
              </a:rPr>
              <a:t>Deaf Gain</a:t>
            </a:r>
            <a:r>
              <a:rPr lang="en-US" dirty="0" smtClean="0">
                <a:solidFill>
                  <a:srgbClr val="FFFFFF"/>
                </a:solidFill>
              </a:rPr>
              <a:t>								</a:t>
            </a:r>
            <a:r>
              <a:rPr lang="en-US" sz="6000" dirty="0" smtClean="0">
                <a:solidFill>
                  <a:srgbClr val="FFFFFF"/>
                </a:solidFill>
              </a:rPr>
              <a:t>UDL Gain  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Future Implications</a:t>
            </a:r>
            <a:r>
              <a:rPr lang="en-US" sz="4400" dirty="0" smtClean="0">
                <a:solidFill>
                  <a:srgbClr val="FFFFFF"/>
                </a:solidFill>
              </a:rPr>
              <a:t>….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38600" y="838200"/>
            <a:ext cx="12954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3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Implications for UDL </a:t>
            </a:r>
            <a:r>
              <a:rPr lang="en-US" i="1" dirty="0" smtClean="0">
                <a:solidFill>
                  <a:schemeClr val="bg1"/>
                </a:solidFill>
              </a:rPr>
              <a:t>Gain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i="1" dirty="0" smtClean="0">
              <a:solidFill>
                <a:srgbClr val="FFFFFF"/>
              </a:solidFill>
            </a:endParaRPr>
          </a:p>
          <a:p>
            <a:pPr marL="514350" indent="-514350">
              <a:buAutoNum type="arabicParenR"/>
            </a:pPr>
            <a:r>
              <a:rPr lang="en-US" i="1" dirty="0" smtClean="0">
                <a:solidFill>
                  <a:srgbClr val="FFEC06"/>
                </a:solidFill>
              </a:rPr>
              <a:t>Universal Design for Learning Gain takes the lead in Teacher Education.</a:t>
            </a:r>
          </a:p>
          <a:p>
            <a:pPr marL="0" indent="0">
              <a:buNone/>
            </a:pPr>
            <a:endParaRPr lang="en-US" i="1" dirty="0" smtClean="0">
              <a:solidFill>
                <a:srgbClr val="FFFFFF"/>
              </a:solidFill>
            </a:endParaRPr>
          </a:p>
          <a:p>
            <a:pPr marL="914400" lvl="1" indent="-514350"/>
            <a:r>
              <a:rPr lang="en-US" i="1" dirty="0" smtClean="0">
                <a:solidFill>
                  <a:srgbClr val="FFFFFF"/>
                </a:solidFill>
              </a:rPr>
              <a:t>Making UDL central to faculty development and teacher education</a:t>
            </a:r>
          </a:p>
          <a:p>
            <a:pPr marL="400050" lvl="1" indent="0">
              <a:buNone/>
            </a:pPr>
            <a:endParaRPr lang="en-US" i="1" dirty="0" smtClean="0">
              <a:solidFill>
                <a:srgbClr val="FFFFFF"/>
              </a:solidFill>
            </a:endParaRPr>
          </a:p>
          <a:p>
            <a:pPr marL="914400" lvl="1" indent="-514350"/>
            <a:r>
              <a:rPr lang="en-US" i="1" dirty="0" smtClean="0">
                <a:solidFill>
                  <a:srgbClr val="FFFFFF"/>
                </a:solidFill>
              </a:rPr>
              <a:t>Teachers become better after a UDL Makeover</a:t>
            </a:r>
          </a:p>
          <a:p>
            <a:pPr lvl="1"/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9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Implications for UDL Gain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i="1" dirty="0" smtClean="0">
                <a:solidFill>
                  <a:srgbClr val="FFEC06"/>
                </a:solidFill>
              </a:rPr>
              <a:t>2) UDL-Gain rethinks the notion of “special needs” students. Isn’t everyone special?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</a:rPr>
              <a:t>	</a:t>
            </a:r>
            <a:endParaRPr lang="en-US" i="1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</a:rPr>
              <a:t>	</a:t>
            </a:r>
            <a:r>
              <a:rPr lang="en-US" i="1" dirty="0" smtClean="0">
                <a:solidFill>
                  <a:srgbClr val="FFFFFF"/>
                </a:solidFill>
              </a:rPr>
              <a:t>Curb cuts for whom? </a:t>
            </a: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FFFF"/>
                </a:solidFill>
              </a:rPr>
              <a:t>	Interpreters for whom? </a:t>
            </a: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FFFF"/>
                </a:solidFill>
              </a:rPr>
              <a:t>	Blind friendly tiles for whom? </a:t>
            </a:r>
            <a:endParaRPr lang="en-US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</a:rPr>
              <a:t>	</a:t>
            </a:r>
            <a:endParaRPr lang="en-US" i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5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0" y="1600200"/>
            <a:ext cx="2743200" cy="3124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2479356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Deaf Studies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320" y="2133600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Universal Design in Learning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267200" y="2590800"/>
            <a:ext cx="914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267200" y="3657600"/>
            <a:ext cx="914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2438400" y="4953000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6629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33800" y="5867400"/>
            <a:ext cx="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38200" y="5867400"/>
            <a:ext cx="2895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592064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Frame Analysis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67200" y="6172200"/>
            <a:ext cx="1219200" cy="2716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629400" y="4457399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41543" y="5551794"/>
            <a:ext cx="76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</a:rPr>
              <a:t>?</a:t>
            </a:r>
            <a:endParaRPr lang="en-US" sz="8000" dirty="0">
              <a:solidFill>
                <a:srgbClr val="FFFFFF"/>
              </a:solidFill>
            </a:endParaRPr>
          </a:p>
        </p:txBody>
      </p:sp>
      <p:pic>
        <p:nvPicPr>
          <p:cNvPr id="12" name="Picture 11" descr="3179777019_ee4bcfb8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5328920"/>
            <a:ext cx="2540000" cy="15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8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Implications for UDL Gain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72" y="24049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FFEC06"/>
                </a:solidFill>
              </a:rPr>
              <a:t>3) UDL-Gain </a:t>
            </a:r>
            <a:r>
              <a:rPr lang="en-US" i="1" dirty="0">
                <a:solidFill>
                  <a:srgbClr val="FFEC06"/>
                </a:solidFill>
              </a:rPr>
              <a:t>r</a:t>
            </a:r>
            <a:r>
              <a:rPr lang="en-US" i="1" dirty="0" smtClean="0">
                <a:solidFill>
                  <a:srgbClr val="FFEC06"/>
                </a:solidFill>
              </a:rPr>
              <a:t>edefines the “new normal” as the astounding diversity of ways of learning and knowing.  </a:t>
            </a:r>
            <a:endParaRPr lang="en-US" i="1" dirty="0">
              <a:solidFill>
                <a:srgbClr val="FFEC06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</a:endParaRPr>
          </a:p>
          <a:p>
            <a:pPr lvl="1"/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6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Time to Reflect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Hand_with_Reflecting_Spher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70" y="1981200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1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61"/>
            <a:ext cx="8229600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61"/>
            <a:ext cx="9144000" cy="44196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It’s all about 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FFFFFF"/>
                </a:solidFill>
              </a:rPr>
              <a:t>hospitality</a:t>
            </a:r>
          </a:p>
        </p:txBody>
      </p:sp>
    </p:spTree>
    <p:extLst>
      <p:ext uri="{BB962C8B-B14F-4D97-AF65-F5344CB8AC3E}">
        <p14:creationId xmlns:p14="http://schemas.microsoft.com/office/powerpoint/2010/main" val="125853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79777019_ee4bcfb862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48689"/>
            <a:ext cx="908929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Armstrong, Thomas. 1993. </a:t>
            </a:r>
            <a:r>
              <a:rPr lang="en-US" i="1" dirty="0">
                <a:solidFill>
                  <a:srgbClr val="FFFFFF"/>
                </a:solidFill>
              </a:rPr>
              <a:t>Multiple Intelligences in the Classroom. </a:t>
            </a:r>
            <a:r>
              <a:rPr lang="en-US" dirty="0">
                <a:solidFill>
                  <a:srgbClr val="FFFFFF"/>
                </a:solidFill>
              </a:rPr>
              <a:t>Alexandria, VA: Association for Supervision and Curriculum Development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Armstrong, Thomas.  “Special Education and the Concept of </a:t>
            </a:r>
            <a:r>
              <a:rPr lang="en-US" dirty="0" err="1">
                <a:solidFill>
                  <a:srgbClr val="FFFFFF"/>
                </a:solidFill>
              </a:rPr>
              <a:t>Neurodiversity</a:t>
            </a:r>
            <a:r>
              <a:rPr lang="en-US" dirty="0">
                <a:solidFill>
                  <a:srgbClr val="FFFFFF"/>
                </a:solidFill>
              </a:rPr>
              <a:t>.” </a:t>
            </a:r>
          </a:p>
          <a:p>
            <a:r>
              <a:rPr lang="en-US" u="sng" dirty="0">
                <a:solidFill>
                  <a:srgbClr val="FFFFFF"/>
                </a:solidFill>
                <a:hlinkClick r:id="rId4"/>
              </a:rPr>
              <a:t>http://www.newhorizons.org/spneeds/inclusion/information/armstrong.htm</a:t>
            </a:r>
            <a:r>
              <a:rPr lang="en-US" dirty="0">
                <a:solidFill>
                  <a:srgbClr val="FFFFFF"/>
                </a:solidFill>
              </a:rPr>
              <a:t> (Retrieved </a:t>
            </a:r>
          </a:p>
          <a:p>
            <a:r>
              <a:rPr lang="en-US" dirty="0">
                <a:solidFill>
                  <a:srgbClr val="FFFFFF"/>
                </a:solidFill>
              </a:rPr>
              <a:t>October 4, 2009)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Bauman</a:t>
            </a:r>
            <a:r>
              <a:rPr lang="en-US" dirty="0">
                <a:solidFill>
                  <a:srgbClr val="FFFFFF"/>
                </a:solidFill>
              </a:rPr>
              <a:t>, H-Dirksen L. 2006. Getting out of line: Toward a visual and cinematic poetics of ASL. In </a:t>
            </a:r>
            <a:r>
              <a:rPr lang="en-US" i="1" dirty="0">
                <a:solidFill>
                  <a:srgbClr val="FFFFFF"/>
                </a:solidFill>
              </a:rPr>
              <a:t>Signing the body poetic: Essays on American Sign Language literature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ed</a:t>
            </a:r>
            <a:r>
              <a:rPr lang="en-US" dirty="0">
                <a:solidFill>
                  <a:srgbClr val="FFFFFF"/>
                </a:solidFill>
              </a:rPr>
              <a:t> Bauman, H-D., Nelson, J., &amp; Rose, H, 95-117. Berkeley: University of California Press.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Bauman, H-Dirksen L, and Joseph Murray. Deaf Studies in the 21</a:t>
            </a:r>
            <a:r>
              <a:rPr lang="en-US" baseline="30000" dirty="0">
                <a:solidFill>
                  <a:srgbClr val="FFFFFF"/>
                </a:solidFill>
              </a:rPr>
              <a:t>st</a:t>
            </a:r>
            <a:r>
              <a:rPr lang="en-US" dirty="0">
                <a:solidFill>
                  <a:srgbClr val="FFFFFF"/>
                </a:solidFill>
              </a:rPr>
              <a:t> Century: Deaf-Gain and the Future of Human Diversity. In </a:t>
            </a:r>
            <a:r>
              <a:rPr lang="en-US" i="1" dirty="0">
                <a:solidFill>
                  <a:srgbClr val="FFFFFF"/>
                </a:solidFill>
              </a:rPr>
              <a:t>Oxford Handbook on Deaf Studies, Language and Education</a:t>
            </a:r>
            <a:r>
              <a:rPr lang="en-US" dirty="0">
                <a:solidFill>
                  <a:srgbClr val="FFFFFF"/>
                </a:solidFill>
              </a:rPr>
              <a:t>, eds. Marc </a:t>
            </a:r>
            <a:r>
              <a:rPr lang="en-US" dirty="0" err="1">
                <a:solidFill>
                  <a:srgbClr val="FFFFFF"/>
                </a:solidFill>
              </a:rPr>
              <a:t>Marschark</a:t>
            </a:r>
            <a:r>
              <a:rPr lang="en-US" dirty="0">
                <a:solidFill>
                  <a:srgbClr val="FFFFFF"/>
                </a:solidFill>
              </a:rPr>
              <a:t> and Patricia Spencer. Oxford: Oxford UP, 2010.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Bavelier</a:t>
            </a:r>
            <a:r>
              <a:rPr lang="en-US" dirty="0">
                <a:solidFill>
                  <a:srgbClr val="FFFFFF"/>
                </a:solidFill>
              </a:rPr>
              <a:t>, D., </a:t>
            </a:r>
            <a:r>
              <a:rPr lang="en-US" dirty="0" err="1">
                <a:solidFill>
                  <a:srgbClr val="FFFFFF"/>
                </a:solidFill>
              </a:rPr>
              <a:t>Tomann</a:t>
            </a:r>
            <a:r>
              <a:rPr lang="en-US" dirty="0">
                <a:solidFill>
                  <a:srgbClr val="FFFFFF"/>
                </a:solidFill>
              </a:rPr>
              <a:t>, A., Hutton, C., Mitchell, T. V., </a:t>
            </a:r>
            <a:r>
              <a:rPr lang="en-US" dirty="0" err="1">
                <a:solidFill>
                  <a:srgbClr val="FFFFFF"/>
                </a:solidFill>
              </a:rPr>
              <a:t>Corina</a:t>
            </a:r>
            <a:r>
              <a:rPr lang="en-US" dirty="0">
                <a:solidFill>
                  <a:srgbClr val="FFFFFF"/>
                </a:solidFill>
              </a:rPr>
              <a:t>, D. P., Liu, G., &amp; Neville, H. J. 2000. Visual attention to the periphery is enhanced in congenitally deaf individuals. </a:t>
            </a:r>
            <a:r>
              <a:rPr lang="en-US" i="1" dirty="0">
                <a:solidFill>
                  <a:srgbClr val="FFFFFF"/>
                </a:solidFill>
              </a:rPr>
              <a:t>Journal of Neuroscience,</a:t>
            </a:r>
            <a:r>
              <a:rPr lang="en-US" dirty="0">
                <a:solidFill>
                  <a:srgbClr val="FFFFFF"/>
                </a:solidFill>
              </a:rPr>
              <a:t> 20, 1-6.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Belanger, N. N., Slattery, T. J., Mayberry, R. I., &amp; </a:t>
            </a:r>
            <a:r>
              <a:rPr lang="en-US" dirty="0" err="1">
                <a:solidFill>
                  <a:srgbClr val="FFFFFF"/>
                </a:solidFill>
              </a:rPr>
              <a:t>Rayner</a:t>
            </a:r>
            <a:r>
              <a:rPr lang="en-US" dirty="0">
                <a:solidFill>
                  <a:srgbClr val="FFFFFF"/>
                </a:solidFill>
              </a:rPr>
              <a:t>, K. (in press). Skilled deaf readers have an enhanced perceptual span in reading. </a:t>
            </a:r>
            <a:r>
              <a:rPr lang="en-US" i="1" dirty="0">
                <a:solidFill>
                  <a:srgbClr val="FFFFFF"/>
                </a:solidFill>
              </a:rPr>
              <a:t>Psychological Science</a:t>
            </a:r>
            <a:r>
              <a:rPr lang="en-US" i="1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6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79777019_ee4bcfb862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3326" y="228600"/>
            <a:ext cx="91440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Bellugi</a:t>
            </a:r>
            <a:r>
              <a:rPr lang="en-US" dirty="0">
                <a:solidFill>
                  <a:srgbClr val="FFFFFF"/>
                </a:solidFill>
              </a:rPr>
              <a:t>, U.; O'Grady, L.; </a:t>
            </a:r>
            <a:r>
              <a:rPr lang="en-US" dirty="0" err="1">
                <a:solidFill>
                  <a:srgbClr val="FFFFFF"/>
                </a:solidFill>
              </a:rPr>
              <a:t>Lillio</a:t>
            </a:r>
            <a:r>
              <a:rPr lang="en-US" dirty="0">
                <a:solidFill>
                  <a:srgbClr val="FFFFFF"/>
                </a:solidFill>
              </a:rPr>
              <a:t>-Martin, D.; O'Grady Hynes, M.; Van </a:t>
            </a:r>
            <a:r>
              <a:rPr lang="en-US" dirty="0" err="1">
                <a:solidFill>
                  <a:srgbClr val="FFFFFF"/>
                </a:solidFill>
              </a:rPr>
              <a:t>Hoek</a:t>
            </a:r>
            <a:r>
              <a:rPr lang="en-US" dirty="0">
                <a:solidFill>
                  <a:srgbClr val="FFFFFF"/>
                </a:solidFill>
              </a:rPr>
              <a:t>, K.; and </a:t>
            </a:r>
            <a:r>
              <a:rPr lang="en-US" dirty="0" err="1">
                <a:solidFill>
                  <a:srgbClr val="FFFFFF"/>
                </a:solidFill>
              </a:rPr>
              <a:t>Corina</a:t>
            </a:r>
            <a:r>
              <a:rPr lang="en-US" dirty="0">
                <a:solidFill>
                  <a:srgbClr val="FFFFFF"/>
                </a:solidFill>
              </a:rPr>
              <a:t>, D. 1989. Enhancement of Spatial Cognition in Deaf Children. In </a:t>
            </a:r>
            <a:r>
              <a:rPr lang="en-US" i="1" dirty="0">
                <a:solidFill>
                  <a:srgbClr val="FFFFFF"/>
                </a:solidFill>
              </a:rPr>
              <a:t>Gesture to Language in Hearing Children</a:t>
            </a:r>
            <a:r>
              <a:rPr lang="en-US" dirty="0">
                <a:solidFill>
                  <a:srgbClr val="FFFFFF"/>
                </a:solidFill>
              </a:rPr>
              <a:t>, ed. V. </a:t>
            </a:r>
            <a:r>
              <a:rPr lang="en-US" dirty="0" err="1">
                <a:solidFill>
                  <a:srgbClr val="FFFFFF"/>
                </a:solidFill>
              </a:rPr>
              <a:t>Volterra</a:t>
            </a:r>
            <a:r>
              <a:rPr lang="en-US" dirty="0">
                <a:solidFill>
                  <a:srgbClr val="FFFFFF"/>
                </a:solidFill>
              </a:rPr>
              <a:t> and C. </a:t>
            </a:r>
            <a:r>
              <a:rPr lang="en-US" dirty="0" err="1">
                <a:solidFill>
                  <a:srgbClr val="FFFFFF"/>
                </a:solidFill>
              </a:rPr>
              <a:t>Erting</a:t>
            </a:r>
            <a:r>
              <a:rPr lang="en-US" dirty="0">
                <a:solidFill>
                  <a:srgbClr val="FFFFFF"/>
                </a:solidFill>
              </a:rPr>
              <a:t>. New York: Springer </a:t>
            </a:r>
            <a:r>
              <a:rPr lang="en-US" dirty="0" err="1">
                <a:solidFill>
                  <a:srgbClr val="FFFFFF"/>
                </a:solidFill>
              </a:rPr>
              <a:t>Verlag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Bettger</a:t>
            </a:r>
            <a:r>
              <a:rPr lang="en-US" dirty="0">
                <a:solidFill>
                  <a:srgbClr val="FFFFFF"/>
                </a:solidFill>
              </a:rPr>
              <a:t>, J. G., </a:t>
            </a:r>
            <a:r>
              <a:rPr lang="en-US" dirty="0" err="1">
                <a:solidFill>
                  <a:srgbClr val="FFFFFF"/>
                </a:solidFill>
              </a:rPr>
              <a:t>Emmorey</a:t>
            </a:r>
            <a:r>
              <a:rPr lang="en-US" dirty="0">
                <a:solidFill>
                  <a:srgbClr val="FFFFFF"/>
                </a:solidFill>
              </a:rPr>
              <a:t>, K., McCullough, S.H.&amp; </a:t>
            </a:r>
            <a:r>
              <a:rPr lang="en-US" dirty="0" err="1">
                <a:solidFill>
                  <a:srgbClr val="FFFFFF"/>
                </a:solidFill>
              </a:rPr>
              <a:t>Bellugi</a:t>
            </a:r>
            <a:r>
              <a:rPr lang="en-US" dirty="0">
                <a:solidFill>
                  <a:srgbClr val="FFFFFF"/>
                </a:solidFill>
              </a:rPr>
              <a:t> U. 1997.  Enhanced facial discrimination: Effects of experience with American Sign Language. </a:t>
            </a:r>
            <a:r>
              <a:rPr lang="en-US" i="1" dirty="0">
                <a:solidFill>
                  <a:srgbClr val="FFFFFF"/>
                </a:solidFill>
              </a:rPr>
              <a:t>Journal of Deaf Studies and Deaf Education, 2 223-233. </a:t>
            </a:r>
            <a:endParaRPr lang="en-US" i="1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Brooks R, </a:t>
            </a:r>
            <a:r>
              <a:rPr lang="en-US" dirty="0" err="1">
                <a:solidFill>
                  <a:srgbClr val="FFFFFF"/>
                </a:solidFill>
              </a:rPr>
              <a:t>Meltzoff</a:t>
            </a:r>
            <a:r>
              <a:rPr lang="en-US" dirty="0">
                <a:solidFill>
                  <a:srgbClr val="FFFFFF"/>
                </a:solidFill>
              </a:rPr>
              <a:t> A.N. 2002. The importance of eyes: how infants interpret adult looking behavior. </a:t>
            </a:r>
            <a:r>
              <a:rPr lang="en-US" i="1" dirty="0">
                <a:solidFill>
                  <a:srgbClr val="FFFFFF"/>
                </a:solidFill>
              </a:rPr>
              <a:t>Development Psychology</a:t>
            </a:r>
            <a:r>
              <a:rPr lang="en-US" dirty="0">
                <a:solidFill>
                  <a:srgbClr val="FFFFFF"/>
                </a:solidFill>
              </a:rPr>
              <a:t> 38 (6): 958–66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Blume</a:t>
            </a:r>
            <a:r>
              <a:rPr lang="en-US" dirty="0">
                <a:solidFill>
                  <a:srgbClr val="FFFFFF"/>
                </a:solidFill>
              </a:rPr>
              <a:t>, Harvey. 1998. </a:t>
            </a:r>
            <a:r>
              <a:rPr lang="en-US" dirty="0" err="1">
                <a:solidFill>
                  <a:srgbClr val="FFFFFF"/>
                </a:solidFill>
              </a:rPr>
              <a:t>Neurodiversity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i="1" dirty="0">
                <a:solidFill>
                  <a:srgbClr val="FFFFFF"/>
                </a:solidFill>
              </a:rPr>
              <a:t>The Atlantic.</a:t>
            </a:r>
            <a:r>
              <a:rPr lang="en-US" dirty="0">
                <a:solidFill>
                  <a:srgbClr val="FFFFFF"/>
                </a:solidFill>
              </a:rPr>
              <a:t> September 30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Cook, S. W., Mitchell, Z., &amp; </a:t>
            </a:r>
            <a:r>
              <a:rPr lang="en-US" dirty="0" err="1">
                <a:solidFill>
                  <a:srgbClr val="FFFFFF"/>
                </a:solidFill>
              </a:rPr>
              <a:t>Goldin</a:t>
            </a:r>
            <a:r>
              <a:rPr lang="en-US" dirty="0">
                <a:solidFill>
                  <a:srgbClr val="FFFFFF"/>
                </a:solidFill>
              </a:rPr>
              <a:t>-Meadow, S. 2008. Gesture makes learning last, </a:t>
            </a:r>
            <a:r>
              <a:rPr lang="en-US" i="1" dirty="0">
                <a:solidFill>
                  <a:srgbClr val="FFFFFF"/>
                </a:solidFill>
              </a:rPr>
              <a:t>Cognition,</a:t>
            </a:r>
            <a:r>
              <a:rPr lang="en-US" dirty="0">
                <a:solidFill>
                  <a:srgbClr val="FFFFFF"/>
                </a:solidFill>
              </a:rPr>
              <a:t> 106, 1047 – 1058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Dye, M. W. G., Hauser, P. C., &amp; </a:t>
            </a:r>
            <a:r>
              <a:rPr lang="en-US" dirty="0" err="1">
                <a:solidFill>
                  <a:srgbClr val="FFFFFF"/>
                </a:solidFill>
              </a:rPr>
              <a:t>Bavelier</a:t>
            </a:r>
            <a:r>
              <a:rPr lang="en-US" dirty="0">
                <a:solidFill>
                  <a:srgbClr val="FFFFFF"/>
                </a:solidFill>
              </a:rPr>
              <a:t>, D.  (2009).  Is visual attention in deaf individuals enhanced or deficient? The case of the Useful Field of View.  Public Library of Science ONE, 4(5), e5640. 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Emmorey</a:t>
            </a:r>
            <a:r>
              <a:rPr lang="en-US" dirty="0">
                <a:solidFill>
                  <a:srgbClr val="FFFFFF"/>
                </a:solidFill>
              </a:rPr>
              <a:t>, K, </a:t>
            </a:r>
            <a:r>
              <a:rPr lang="en-US" dirty="0" err="1">
                <a:solidFill>
                  <a:srgbClr val="FFFFFF"/>
                </a:solidFill>
              </a:rPr>
              <a:t>Klima</a:t>
            </a:r>
            <a:r>
              <a:rPr lang="en-US" dirty="0">
                <a:solidFill>
                  <a:srgbClr val="FFFFFF"/>
                </a:solidFill>
              </a:rPr>
              <a:t>, S. L. &amp; </a:t>
            </a:r>
            <a:r>
              <a:rPr lang="en-US" dirty="0" err="1">
                <a:solidFill>
                  <a:srgbClr val="FFFFFF"/>
                </a:solidFill>
              </a:rPr>
              <a:t>Kickok</a:t>
            </a:r>
            <a:r>
              <a:rPr lang="en-US" dirty="0">
                <a:solidFill>
                  <a:srgbClr val="FFFFFF"/>
                </a:solidFill>
              </a:rPr>
              <a:t>, G. 1998. Mental rotation within linguistic and nonlinguistic domains in users of American Sign Language. In </a:t>
            </a:r>
            <a:r>
              <a:rPr lang="en-US" i="1" dirty="0">
                <a:solidFill>
                  <a:srgbClr val="FFFFFF"/>
                </a:solidFill>
              </a:rPr>
              <a:t>Cognition</a:t>
            </a:r>
            <a:r>
              <a:rPr lang="en-US" dirty="0">
                <a:solidFill>
                  <a:srgbClr val="FFFFFF"/>
                </a:solidFill>
              </a:rPr>
              <a:t>, 68, 2221-226. </a:t>
            </a:r>
          </a:p>
        </p:txBody>
      </p:sp>
    </p:spTree>
    <p:extLst>
      <p:ext uri="{BB962C8B-B14F-4D97-AF65-F5344CB8AC3E}">
        <p14:creationId xmlns:p14="http://schemas.microsoft.com/office/powerpoint/2010/main" val="336338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79777019_ee4bcfb862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3326" y="228600"/>
            <a:ext cx="9144000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Emmorey</a:t>
            </a:r>
            <a:r>
              <a:rPr lang="en-US" dirty="0">
                <a:solidFill>
                  <a:srgbClr val="FFFFFF"/>
                </a:solidFill>
              </a:rPr>
              <a:t>, K. &amp; </a:t>
            </a:r>
            <a:r>
              <a:rPr lang="en-US" dirty="0" err="1">
                <a:solidFill>
                  <a:srgbClr val="FFFFFF"/>
                </a:solidFill>
              </a:rPr>
              <a:t>Kosslyn</a:t>
            </a:r>
            <a:r>
              <a:rPr lang="en-US" dirty="0">
                <a:solidFill>
                  <a:srgbClr val="FFFFFF"/>
                </a:solidFill>
              </a:rPr>
              <a:t>, S. 1996. Enhanced image generation abilities in deaf signers: A right hemisphere effect. In </a:t>
            </a:r>
            <a:r>
              <a:rPr lang="en-US" i="1" dirty="0">
                <a:solidFill>
                  <a:srgbClr val="FFFFFF"/>
                </a:solidFill>
              </a:rPr>
              <a:t>Brain and Cognition, </a:t>
            </a:r>
            <a:r>
              <a:rPr lang="en-US" dirty="0">
                <a:solidFill>
                  <a:srgbClr val="FFFFFF"/>
                </a:solidFill>
              </a:rPr>
              <a:t>32, 28-44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Emmorey</a:t>
            </a:r>
            <a:r>
              <a:rPr lang="en-US" dirty="0">
                <a:solidFill>
                  <a:srgbClr val="FFFFFF"/>
                </a:solidFill>
              </a:rPr>
              <a:t>,, K. &amp; </a:t>
            </a:r>
            <a:r>
              <a:rPr lang="en-US" dirty="0" err="1">
                <a:solidFill>
                  <a:srgbClr val="FFFFFF"/>
                </a:solidFill>
              </a:rPr>
              <a:t>Kosslyn</a:t>
            </a:r>
            <a:r>
              <a:rPr lang="en-US" dirty="0">
                <a:solidFill>
                  <a:srgbClr val="FFFFFF"/>
                </a:solidFill>
              </a:rPr>
              <a:t>, S., &amp; </a:t>
            </a:r>
            <a:r>
              <a:rPr lang="en-US" dirty="0" err="1">
                <a:solidFill>
                  <a:srgbClr val="FFFFFF"/>
                </a:solidFill>
              </a:rPr>
              <a:t>Bellugi</a:t>
            </a:r>
            <a:r>
              <a:rPr lang="en-US" dirty="0">
                <a:solidFill>
                  <a:srgbClr val="FFFFFF"/>
                </a:solidFill>
              </a:rPr>
              <a:t>, U. (1993) Visual Imagery and visual-spatial language: Enhanced visual imagery abilities in deaf and hearing ASL signers. In </a:t>
            </a:r>
            <a:r>
              <a:rPr lang="en-US" i="1" dirty="0">
                <a:solidFill>
                  <a:srgbClr val="FFFFFF"/>
                </a:solidFill>
              </a:rPr>
              <a:t>Cognition, </a:t>
            </a:r>
            <a:r>
              <a:rPr lang="en-US" dirty="0">
                <a:solidFill>
                  <a:srgbClr val="FFFFFF"/>
                </a:solidFill>
              </a:rPr>
              <a:t>46, 139-181.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Furman, N., Goldberg, D., &amp; </a:t>
            </a:r>
            <a:r>
              <a:rPr lang="en-US" dirty="0" err="1">
                <a:solidFill>
                  <a:srgbClr val="FFFFFF"/>
                </a:solidFill>
              </a:rPr>
              <a:t>Lusin</a:t>
            </a:r>
            <a:r>
              <a:rPr lang="en-US" dirty="0">
                <a:solidFill>
                  <a:srgbClr val="FFFFFF"/>
                </a:solidFill>
              </a:rPr>
              <a:t>, N. 2007. Foreign language enrollments in united states institutions of higher education, fall 2006. </a:t>
            </a:r>
            <a:r>
              <a:rPr lang="en-US" i="1" dirty="0">
                <a:solidFill>
                  <a:srgbClr val="FFFFFF"/>
                </a:solidFill>
              </a:rPr>
              <a:t>Modern Language Association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u="sng" dirty="0">
                <a:solidFill>
                  <a:srgbClr val="FFFFFF"/>
                </a:solidFill>
                <a:hlinkClick r:id="rId4"/>
              </a:rPr>
              <a:t>http://www.mla.org/2006_flenrollmentsurvey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Gardner, Howard. 1983. </a:t>
            </a:r>
            <a:r>
              <a:rPr lang="en-US" i="1" dirty="0">
                <a:solidFill>
                  <a:srgbClr val="FFFFFF"/>
                </a:solidFill>
              </a:rPr>
              <a:t>Frames of Mind: The Theory of Multiple Intelligences.</a:t>
            </a:r>
            <a:r>
              <a:rPr lang="en-US" dirty="0">
                <a:solidFill>
                  <a:srgbClr val="FFFFFF"/>
                </a:solidFill>
              </a:rPr>
              <a:t> New York: Basic Books.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Goodwyn</a:t>
            </a:r>
            <a:r>
              <a:rPr lang="en-US" dirty="0">
                <a:solidFill>
                  <a:srgbClr val="FFFFFF"/>
                </a:solidFill>
              </a:rPr>
              <a:t>, S.W.,</a:t>
            </a:r>
            <a:r>
              <a:rPr lang="en-US" dirty="0" err="1">
                <a:solidFill>
                  <a:srgbClr val="FFFFFF"/>
                </a:solidFill>
              </a:rPr>
              <a:t>Acredolo</a:t>
            </a:r>
            <a:r>
              <a:rPr lang="en-US" dirty="0">
                <a:solidFill>
                  <a:srgbClr val="FFFFFF"/>
                </a:solidFill>
              </a:rPr>
              <a:t>, L.P., &amp; Brown, C. 2000. Impact of symbolic gesturing on early language development. Journal of Nonverbal Behavior. 24, 81-103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Lakoff</a:t>
            </a:r>
            <a:r>
              <a:rPr lang="en-US" dirty="0">
                <a:solidFill>
                  <a:srgbClr val="FFFFFF"/>
                </a:solidFill>
              </a:rPr>
              <a:t>, George. 2004. </a:t>
            </a:r>
            <a:r>
              <a:rPr lang="en-US" i="1" dirty="0">
                <a:solidFill>
                  <a:srgbClr val="FFFFFF"/>
                </a:solidFill>
              </a:rPr>
              <a:t>Don't Think of an Elephant: Know Your Values and Frame the Debate--The Essential Guide for Progressives</a:t>
            </a:r>
            <a:r>
              <a:rPr lang="en-US" dirty="0">
                <a:solidFill>
                  <a:srgbClr val="FFFFFF"/>
                </a:solidFill>
              </a:rPr>
              <a:t>. White River Junction, VT: Chelsea Green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Petitto</a:t>
            </a:r>
            <a:r>
              <a:rPr lang="en-US" dirty="0">
                <a:solidFill>
                  <a:srgbClr val="FFFFFF"/>
                </a:solidFill>
              </a:rPr>
              <a:t>, L.A., </a:t>
            </a:r>
            <a:r>
              <a:rPr lang="en-US" dirty="0" err="1">
                <a:solidFill>
                  <a:srgbClr val="FFFFFF"/>
                </a:solidFill>
              </a:rPr>
              <a:t>Zatorre</a:t>
            </a:r>
            <a:r>
              <a:rPr lang="en-US" dirty="0">
                <a:solidFill>
                  <a:srgbClr val="FFFFFF"/>
                </a:solidFill>
              </a:rPr>
              <a:t>, R., </a:t>
            </a:r>
            <a:r>
              <a:rPr lang="en-US" dirty="0" err="1">
                <a:solidFill>
                  <a:srgbClr val="FFFFFF"/>
                </a:solidFill>
              </a:rPr>
              <a:t>Gauna</a:t>
            </a:r>
            <a:r>
              <a:rPr lang="en-US" dirty="0">
                <a:solidFill>
                  <a:srgbClr val="FFFFFF"/>
                </a:solidFill>
              </a:rPr>
              <a:t>, K., </a:t>
            </a:r>
            <a:r>
              <a:rPr lang="en-US" dirty="0" err="1">
                <a:solidFill>
                  <a:srgbClr val="FFFFFF"/>
                </a:solidFill>
              </a:rPr>
              <a:t>Nikelski</a:t>
            </a:r>
            <a:r>
              <a:rPr lang="en-US" dirty="0">
                <a:solidFill>
                  <a:srgbClr val="FFFFFF"/>
                </a:solidFill>
              </a:rPr>
              <a:t>, E.J., </a:t>
            </a:r>
            <a:r>
              <a:rPr lang="en-US" dirty="0" err="1">
                <a:solidFill>
                  <a:srgbClr val="FFFFFF"/>
                </a:solidFill>
              </a:rPr>
              <a:t>Dostie</a:t>
            </a:r>
            <a:r>
              <a:rPr lang="en-US" dirty="0">
                <a:solidFill>
                  <a:srgbClr val="FFFFFF"/>
                </a:solidFill>
              </a:rPr>
              <a:t>, D., &amp; Evans, A. 2000. Speech-like cerebral activity in profoundly deaf people while processing signed languages: Implications for the neural basis of human language. </a:t>
            </a:r>
            <a:r>
              <a:rPr lang="en-US" i="1" dirty="0">
                <a:solidFill>
                  <a:srgbClr val="FFFFFF"/>
                </a:solidFill>
              </a:rPr>
              <a:t>Proceedings of the National Academy of Sciences, 97</a:t>
            </a:r>
            <a:r>
              <a:rPr lang="en-US" dirty="0">
                <a:solidFill>
                  <a:srgbClr val="FFFFFF"/>
                </a:solidFill>
              </a:rPr>
              <a:t>(25), 13961-13966. December 5.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8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79777019_ee4bcfb862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3326" y="228600"/>
            <a:ext cx="9144000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</a:rPr>
              <a:t>Petitto</a:t>
            </a:r>
            <a:r>
              <a:rPr lang="fr-FR" dirty="0">
                <a:solidFill>
                  <a:srgbClr val="FFFFFF"/>
                </a:solidFill>
              </a:rPr>
              <a:t>, L.A. (2009) </a:t>
            </a:r>
            <a:r>
              <a:rPr lang="fr-FR" dirty="0" err="1">
                <a:solidFill>
                  <a:srgbClr val="FFFFFF"/>
                </a:solidFill>
              </a:rPr>
              <a:t>Sign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languages</a:t>
            </a:r>
            <a:r>
              <a:rPr lang="fr-FR" dirty="0">
                <a:solidFill>
                  <a:srgbClr val="FFFFFF"/>
                </a:solidFill>
              </a:rPr>
              <a:t> as </a:t>
            </a:r>
            <a:r>
              <a:rPr lang="fr-FR" dirty="0" err="1">
                <a:solidFill>
                  <a:srgbClr val="FFFFFF"/>
                </a:solidFill>
              </a:rPr>
              <a:t>human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languages</a:t>
            </a:r>
            <a:r>
              <a:rPr lang="fr-FR" dirty="0">
                <a:solidFill>
                  <a:srgbClr val="FFFFFF"/>
                </a:solidFill>
              </a:rPr>
              <a:t>.  </a:t>
            </a:r>
            <a:r>
              <a:rPr lang="fr-FR" dirty="0" err="1">
                <a:solidFill>
                  <a:srgbClr val="FFFFFF"/>
                </a:solidFill>
              </a:rPr>
              <a:t>Effect</a:t>
            </a:r>
            <a:r>
              <a:rPr lang="fr-FR" dirty="0">
                <a:solidFill>
                  <a:srgbClr val="FFFFFF"/>
                </a:solidFill>
              </a:rPr>
              <a:t> of </a:t>
            </a:r>
            <a:r>
              <a:rPr lang="fr-FR" dirty="0" err="1">
                <a:solidFill>
                  <a:srgbClr val="FFFFFF"/>
                </a:solidFill>
              </a:rPr>
              <a:t>Language</a:t>
            </a:r>
            <a:r>
              <a:rPr lang="fr-FR" dirty="0">
                <a:solidFill>
                  <a:srgbClr val="FFFFFF"/>
                </a:solidFill>
              </a:rPr>
              <a:t> Delay on Mental </a:t>
            </a:r>
            <a:r>
              <a:rPr lang="fr-FR" dirty="0" err="1">
                <a:solidFill>
                  <a:srgbClr val="FFFFFF"/>
                </a:solidFill>
              </a:rPr>
              <a:t>Health</a:t>
            </a:r>
            <a:r>
              <a:rPr lang="fr-FR" dirty="0">
                <a:solidFill>
                  <a:srgbClr val="FFFFFF"/>
                </a:solidFill>
              </a:rPr>
              <a:t>. </a:t>
            </a:r>
            <a:r>
              <a:rPr lang="fr-FR" dirty="0" err="1">
                <a:solidFill>
                  <a:srgbClr val="FFFFFF"/>
                </a:solidFill>
              </a:rPr>
              <a:t>Conference</a:t>
            </a:r>
            <a:r>
              <a:rPr lang="fr-FR" dirty="0">
                <a:solidFill>
                  <a:srgbClr val="FFFFFF"/>
                </a:solidFill>
              </a:rPr>
              <a:t>. Toronto, Canada. </a:t>
            </a:r>
            <a:r>
              <a:rPr lang="fr-FR" dirty="0" err="1">
                <a:solidFill>
                  <a:srgbClr val="FFFFFF"/>
                </a:solidFill>
              </a:rPr>
              <a:t>October</a:t>
            </a:r>
            <a:r>
              <a:rPr lang="fr-FR" dirty="0">
                <a:solidFill>
                  <a:srgbClr val="FFFFFF"/>
                </a:solidFill>
              </a:rPr>
              <a:t> 16. </a:t>
            </a:r>
            <a:endParaRPr lang="fr-FR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Reid V. M., </a:t>
            </a:r>
            <a:r>
              <a:rPr lang="en-US" dirty="0" err="1">
                <a:solidFill>
                  <a:srgbClr val="FFFFFF"/>
                </a:solidFill>
              </a:rPr>
              <a:t>Striano</a:t>
            </a:r>
            <a:r>
              <a:rPr lang="en-US" dirty="0">
                <a:solidFill>
                  <a:srgbClr val="FFFFFF"/>
                </a:solidFill>
              </a:rPr>
              <a:t> T. 2005. Adult gaze influences infant attention and object processing: implications for cognitive neuroscience. European Journal of Neuroscience. 21 (6): 1763–6. March.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Schmitz, Kenneth. 1998. Towards A Contemporary Anthropology of the Person. Presented at the Institute for American Values consultation of the human person, New York, NY, 1998. </a:t>
            </a:r>
            <a:r>
              <a:rPr lang="en-US" u="sng" dirty="0">
                <a:solidFill>
                  <a:srgbClr val="FFFFFF"/>
                </a:solidFill>
                <a:hlinkClick r:id="rId4"/>
              </a:rPr>
              <a:t>http://www.americanvalues.org/html/contempanthrop.html</a:t>
            </a:r>
            <a:r>
              <a:rPr lang="en-US" dirty="0">
                <a:solidFill>
                  <a:srgbClr val="FFFFFF"/>
                </a:solidFill>
              </a:rPr>
              <a:t> (Retrieved October 4, 2009)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Stokoe</a:t>
            </a:r>
            <a:r>
              <a:rPr lang="en-US" dirty="0">
                <a:solidFill>
                  <a:srgbClr val="FFFFFF"/>
                </a:solidFill>
              </a:rPr>
              <a:t>, William. 2001. </a:t>
            </a:r>
            <a:r>
              <a:rPr lang="en-US" i="1" dirty="0">
                <a:solidFill>
                  <a:srgbClr val="FFFFFF"/>
                </a:solidFill>
              </a:rPr>
              <a:t>Language in Hand: Why Sign Came Before Speech.</a:t>
            </a:r>
            <a:r>
              <a:rPr lang="en-US" dirty="0">
                <a:solidFill>
                  <a:srgbClr val="FFFFFF"/>
                </a:solidFill>
              </a:rPr>
              <a:t> Washington, DC: Gallaudet University Press.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Veditz</a:t>
            </a:r>
            <a:r>
              <a:rPr lang="en-US" dirty="0">
                <a:solidFill>
                  <a:srgbClr val="FFFFFF"/>
                </a:solidFill>
              </a:rPr>
              <a:t>, George. Presidential Address </a:t>
            </a:r>
            <a:r>
              <a:rPr lang="en-US" i="1" dirty="0">
                <a:solidFill>
                  <a:srgbClr val="FFFFFF"/>
                </a:solidFill>
              </a:rPr>
              <a:t>Proceedings of the Ninth Convention of the National Association of the Deaf and the Third World’s Congress of the Deaf</a:t>
            </a:r>
            <a:r>
              <a:rPr lang="en-US" dirty="0">
                <a:solidFill>
                  <a:srgbClr val="FFFFFF"/>
                </a:solidFill>
              </a:rPr>
              <a:t>, 1910 (Los Angeles, CA: </a:t>
            </a:r>
            <a:r>
              <a:rPr lang="en-US" dirty="0" err="1">
                <a:solidFill>
                  <a:srgbClr val="FFFFFF"/>
                </a:solidFill>
              </a:rPr>
              <a:t>Philocophus</a:t>
            </a:r>
            <a:r>
              <a:rPr lang="en-US" dirty="0">
                <a:solidFill>
                  <a:srgbClr val="FFFFFF"/>
                </a:solidFill>
              </a:rPr>
              <a:t> Press, 1912, p. 30.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Visual Language and Visual Learning Science of Learning Center. http://vl2.gallaudet.edu/.  (Retrieved October 4, 2009).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Wilson, Frank. 1998. </a:t>
            </a:r>
            <a:r>
              <a:rPr lang="en-US" i="1" dirty="0">
                <a:solidFill>
                  <a:srgbClr val="FFFFFF"/>
                </a:solidFill>
              </a:rPr>
              <a:t>The Hand: How Its Use Shapes the Brain, Language, and Human Culture. </a:t>
            </a:r>
            <a:r>
              <a:rPr lang="en-US" dirty="0">
                <a:solidFill>
                  <a:srgbClr val="FFFFFF"/>
                </a:solidFill>
              </a:rPr>
              <a:t>New York: Pantheon.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3179777019_ee4bcfb8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7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/>
          </p:cNvSpPr>
          <p:nvPr/>
        </p:nvSpPr>
        <p:spPr bwMode="auto">
          <a:xfrm>
            <a:off x="0" y="228600"/>
            <a:ext cx="91440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defTabSz="914400"/>
            <a:endParaRPr lang="en-US" sz="3600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n-US" sz="4000" dirty="0">
              <a:solidFill>
                <a:schemeClr val="bg1"/>
              </a:solidFill>
              <a:latin typeface="Trebuchet MS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rebuchet MS" charset="0"/>
              </a:rPr>
              <a:t>The Difference a </a:t>
            </a:r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Frame </a:t>
            </a:r>
            <a:r>
              <a:rPr lang="en-US" sz="4000" dirty="0">
                <a:solidFill>
                  <a:schemeClr val="bg1"/>
                </a:solidFill>
                <a:latin typeface="Trebuchet MS" charset="0"/>
              </a:rPr>
              <a:t>Makes </a:t>
            </a:r>
          </a:p>
        </p:txBody>
      </p:sp>
      <p:pic>
        <p:nvPicPr>
          <p:cNvPr id="26628" name="Picture 8" descr="glass-half-empty-half-fu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09800"/>
            <a:ext cx="7620000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itle 7"/>
          <p:cNvSpPr>
            <a:spLocks noGrp="1"/>
          </p:cNvSpPr>
          <p:nvPr>
            <p:ph type="title"/>
          </p:nvPr>
        </p:nvSpPr>
        <p:spPr>
          <a:xfrm>
            <a:off x="6934200" y="-1295400"/>
            <a:ext cx="4924425" cy="887412"/>
          </a:xfrm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30" name="Vertical Text Placeholder 8"/>
          <p:cNvSpPr>
            <a:spLocks noGrp="1"/>
          </p:cNvSpPr>
          <p:nvPr>
            <p:ph type="body" orient="vert" idx="1"/>
          </p:nvPr>
        </p:nvSpPr>
        <p:spPr>
          <a:xfrm>
            <a:off x="3673475" y="7391400"/>
            <a:ext cx="4924425" cy="912813"/>
          </a:xfrm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15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9425</TotalTime>
  <Words>1830</Words>
  <Application>Microsoft Macintosh PowerPoint</Application>
  <PresentationFormat>On-screen Show (4:3)</PresentationFormat>
  <Paragraphs>322</Paragraphs>
  <Slides>76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Photo Editor Photo</vt:lpstr>
      <vt:lpstr>From “Hearing Impairment”  to “Deaf Gain” </vt:lpstr>
      <vt:lpstr>Thank you</vt:lpstr>
      <vt:lpstr>It’s all about hospitality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“Hearing Loss”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Reflect</vt:lpstr>
      <vt:lpstr>PowerPoint Presentation</vt:lpstr>
      <vt:lpstr>PowerPoint Presentation</vt:lpstr>
      <vt:lpstr>PowerPoint Presentation</vt:lpstr>
      <vt:lpstr>PowerPoint Presentation</vt:lpstr>
      <vt:lpstr>Less biodiversity = monoculture</vt:lpstr>
      <vt:lpstr>Less cultural diversity = monoculture</vt:lpstr>
      <vt:lpstr>PowerPoint Presentation</vt:lpstr>
      <vt:lpstr> </vt:lpstr>
      <vt:lpstr> Deaf Gain:  [def geyn]  The cognitive, creative and cultural benefits and contributions that result from d/Deaf ways of being in the world.   </vt:lpstr>
      <vt:lpstr>Deaf-Gain   </vt:lpstr>
      <vt:lpstr>Deaf-Gain:  Cognitive Diversity   </vt:lpstr>
      <vt:lpstr>Deaf Gain: Cognitive Diversity  Historic Human Misunderstandings</vt:lpstr>
      <vt:lpstr>Historic Human Misunderstandings</vt:lpstr>
      <vt:lpstr>PowerPoint Presentation</vt:lpstr>
      <vt:lpstr>PowerPoint Presentation</vt:lpstr>
      <vt:lpstr>PowerPoint Presentation</vt:lpstr>
      <vt:lpstr>PowerPoint Presentation</vt:lpstr>
      <vt:lpstr> The Hand</vt:lpstr>
      <vt:lpstr>Deaf Gain: Cognitive Diversity Visual-Spatial Gains </vt:lpstr>
      <vt:lpstr>Deaf Gain: Cognitive Diversity Visual-Spatial Gains </vt:lpstr>
      <vt:lpstr>Deaf Gain: Cognitive Diversity Visual-Spatial Gains </vt:lpstr>
      <vt:lpstr>Deaf Gain: Cognitive Diversity Visual-Spatial Gains</vt:lpstr>
      <vt:lpstr>Deaf Gain: Cognitive Diversity Visual-Manual Education </vt:lpstr>
      <vt:lpstr>Deaf Gain Creative Diversity</vt:lpstr>
      <vt:lpstr>Deaf Gain: Creative Diversity </vt:lpstr>
      <vt:lpstr>Deaf-Gain: Creative Diversity   </vt:lpstr>
      <vt:lpstr>Deaf Gain: Cultural Diversity</vt:lpstr>
      <vt:lpstr>Deaf-Gain: Cultural Diversity visual intersubjectivity   </vt:lpstr>
      <vt:lpstr>Deaf-Gain: Cultural Diversity transnational identities  </vt:lpstr>
      <vt:lpstr>Deaf GAIN Implications: Universal Design for Learning</vt:lpstr>
      <vt:lpstr>PowerPoint Presentation</vt:lpstr>
      <vt:lpstr>UDL Frame?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Gallery of Ontario,  new addition:  Frank Gehry, Toronto, Canada</vt:lpstr>
      <vt:lpstr> Deaf Gain = UDL Gain</vt:lpstr>
      <vt:lpstr>PowerPoint Presentation</vt:lpstr>
      <vt:lpstr>PowerPoint Presentation</vt:lpstr>
      <vt:lpstr>Classroom as a  Visual/Tactile Community</vt:lpstr>
      <vt:lpstr>PowerPoint Presentation</vt:lpstr>
      <vt:lpstr>Deaf Gain        UDL Gain  </vt:lpstr>
      <vt:lpstr>Implications for UDL Gain</vt:lpstr>
      <vt:lpstr>Implications for UDL Gain</vt:lpstr>
      <vt:lpstr>Implications for UDL Gain</vt:lpstr>
      <vt:lpstr>Time to Reflect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Gallaudet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Normal:  Deaf-Gain and Biocultural Diversity </dc:title>
  <dc:creator>Gallaudet University</dc:creator>
  <cp:lastModifiedBy>Gallaudet University</cp:lastModifiedBy>
  <cp:revision>136</cp:revision>
  <dcterms:created xsi:type="dcterms:W3CDTF">2011-01-08T18:03:18Z</dcterms:created>
  <dcterms:modified xsi:type="dcterms:W3CDTF">2013-02-14T07:56:28Z</dcterms:modified>
</cp:coreProperties>
</file>